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43" d="100"/>
          <a:sy n="43" d="100"/>
        </p:scale>
        <p:origin x="-1368"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714753" y="685800"/>
            <a:ext cx="3429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3663890695"/>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
        <p:cNvGrpSpPr/>
        <p:nvPr/>
      </p:nvGrpSpPr>
      <p:grpSpPr>
        <a:xfrm>
          <a:off x="0" y="0"/>
          <a:ext cx="0" cy="0"/>
          <a:chOff x="0" y="0"/>
          <a:chExt cx="0" cy="0"/>
        </a:xfrm>
      </p:grpSpPr>
      <p:sp>
        <p:nvSpPr>
          <p:cNvPr id="30" name="Shape 30"/>
          <p:cNvSpPr>
            <a:spLocks noGrp="1" noRot="1" noChangeAspect="1"/>
          </p:cNvSpPr>
          <p:nvPr>
            <p:ph type="sldImg" idx="2"/>
          </p:nvPr>
        </p:nvSpPr>
        <p:spPr>
          <a:xfrm>
            <a:off x="1714762" y="685800"/>
            <a:ext cx="3429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 name="Shape 3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1714762" y="685800"/>
            <a:ext cx="3429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Shape 8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1714762" y="685800"/>
            <a:ext cx="3429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Shape 8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buNone/>
            </a:pPr>
            <a:r>
              <a:rPr lang="en"/>
              <a:t>Students should use the engagement questions on the next slide to guide their discussion.</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1714762" y="685800"/>
            <a:ext cx="3429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2" name="Shape 9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1714762" y="685800"/>
            <a:ext cx="3429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8" name="Shape 9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1714762" y="685800"/>
            <a:ext cx="3429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4" name="Shape 10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a:spLocks noGrp="1" noRot="1" noChangeAspect="1"/>
          </p:cNvSpPr>
          <p:nvPr>
            <p:ph type="sldImg" idx="2"/>
          </p:nvPr>
        </p:nvSpPr>
        <p:spPr>
          <a:xfrm>
            <a:off x="1714762" y="685800"/>
            <a:ext cx="3429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0" name="Shape 11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714762" y="685800"/>
            <a:ext cx="3429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6" name="Shape 11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1714753" y="685800"/>
            <a:ext cx="3429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Shape 42"/>
          <p:cNvSpPr>
            <a:spLocks noGrp="1" noRot="1" noChangeAspect="1"/>
          </p:cNvSpPr>
          <p:nvPr>
            <p:ph type="sldImg" idx="2"/>
          </p:nvPr>
        </p:nvSpPr>
        <p:spPr>
          <a:xfrm>
            <a:off x="1714762" y="685800"/>
            <a:ext cx="3429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3" name="Shape 4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buNone/>
            </a:pPr>
            <a:r>
              <a:rPr lang="en"/>
              <a:t>Let students journal for five minutes.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Shape 47"/>
          <p:cNvSpPr>
            <a:spLocks noGrp="1" noRot="1" noChangeAspect="1"/>
          </p:cNvSpPr>
          <p:nvPr>
            <p:ph type="sldImg" idx="2"/>
          </p:nvPr>
        </p:nvSpPr>
        <p:spPr>
          <a:xfrm>
            <a:off x="1714762" y="685800"/>
            <a:ext cx="3429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8" name="Shape 4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Shape 52"/>
          <p:cNvSpPr>
            <a:spLocks noGrp="1" noRot="1" noChangeAspect="1"/>
          </p:cNvSpPr>
          <p:nvPr>
            <p:ph type="sldImg" idx="2"/>
          </p:nvPr>
        </p:nvSpPr>
        <p:spPr>
          <a:xfrm>
            <a:off x="1714762" y="685800"/>
            <a:ext cx="3429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3" name="Shape 5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buNone/>
            </a:pPr>
            <a:r>
              <a:rPr lang="en"/>
              <a:t>Students could share their journal entry in pairs, or you could ask for a few volunteers. This should take about five minutes.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1714762" y="685800"/>
            <a:ext cx="3429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buNone/>
            </a:pPr>
            <a:r>
              <a:rPr lang="en"/>
              <a:t>Let students work on making links. (5 minutes)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1714762" y="685800"/>
            <a:ext cx="3429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buNone/>
            </a:pPr>
            <a:r>
              <a:rPr lang="en"/>
              <a:t>Answers will vary from being ethical, the person agreeing to be interviewed again, credibility issues, etc. (5 minutes)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1714762" y="685800"/>
            <a:ext cx="3429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buNone/>
            </a:pPr>
            <a:r>
              <a:rPr lang="en"/>
              <a:t>You may need to stop and provide definitions for these words.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1714762" y="685800"/>
            <a:ext cx="3429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Shape 7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7"/>
        <p:cNvGrpSpPr/>
        <p:nvPr/>
      </p:nvGrpSpPr>
      <p:grpSpPr>
        <a:xfrm>
          <a:off x="0" y="0"/>
          <a:ext cx="0" cy="0"/>
          <a:chOff x="0" y="0"/>
          <a:chExt cx="0" cy="0"/>
        </a:xfrm>
      </p:grpSpPr>
      <p:sp>
        <p:nvSpPr>
          <p:cNvPr id="8" name="Shape 8"/>
          <p:cNvSpPr txBox="1">
            <a:spLocks noGrp="1"/>
          </p:cNvSpPr>
          <p:nvPr>
            <p:ph type="ctrTitle"/>
          </p:nvPr>
        </p:nvSpPr>
        <p:spPr>
          <a:xfrm>
            <a:off x="685800" y="2111123"/>
            <a:ext cx="7772400" cy="1546500"/>
          </a:xfrm>
          <a:prstGeom prst="rect">
            <a:avLst/>
          </a:prstGeom>
        </p:spPr>
        <p:txBody>
          <a:bodyPr lIns="91425" tIns="91425" rIns="91425" bIns="91425" anchor="b" anchorCtr="0"/>
          <a:lstStyle>
            <a:lvl1pPr indent="304800" algn="ctr">
              <a:buSzPct val="100000"/>
              <a:defRPr sz="4800"/>
            </a:lvl1pPr>
            <a:lvl2pPr indent="304800" algn="ctr">
              <a:buSzPct val="100000"/>
              <a:defRPr sz="4800"/>
            </a:lvl2pPr>
            <a:lvl3pPr indent="304800" algn="ctr">
              <a:buSzPct val="100000"/>
              <a:defRPr sz="4800"/>
            </a:lvl3pPr>
            <a:lvl4pPr indent="304800" algn="ctr">
              <a:buSzPct val="100000"/>
              <a:defRPr sz="4800"/>
            </a:lvl4pPr>
            <a:lvl5pPr indent="304800" algn="ctr">
              <a:buSzPct val="100000"/>
              <a:defRPr sz="4800"/>
            </a:lvl5pPr>
            <a:lvl6pPr indent="304800" algn="ctr">
              <a:buSzPct val="100000"/>
              <a:defRPr sz="4800"/>
            </a:lvl6pPr>
            <a:lvl7pPr indent="304800" algn="ctr">
              <a:buSzPct val="100000"/>
              <a:defRPr sz="4800"/>
            </a:lvl7pPr>
            <a:lvl8pPr indent="304800" algn="ctr">
              <a:buSzPct val="100000"/>
              <a:defRPr sz="4800"/>
            </a:lvl8pPr>
            <a:lvl9pPr indent="304800" algn="ctr">
              <a:buSzPct val="100000"/>
              <a:defRPr sz="4800"/>
            </a:lvl9pPr>
          </a:lstStyle>
          <a:p>
            <a:endParaRPr/>
          </a:p>
        </p:txBody>
      </p:sp>
      <p:sp>
        <p:nvSpPr>
          <p:cNvPr id="9" name="Shape 9"/>
          <p:cNvSpPr txBox="1">
            <a:spLocks noGrp="1"/>
          </p:cNvSpPr>
          <p:nvPr>
            <p:ph type="subTitle" idx="1"/>
          </p:nvPr>
        </p:nvSpPr>
        <p:spPr>
          <a:xfrm>
            <a:off x="685800" y="3786737"/>
            <a:ext cx="7772400" cy="1046400"/>
          </a:xfrm>
          <a:prstGeom prst="rect">
            <a:avLst/>
          </a:prstGeom>
        </p:spPr>
        <p:txBody>
          <a:bodyPr lIns="91425" tIns="91425" rIns="91425" bIns="91425" anchor="t" anchorCtr="0"/>
          <a:lstStyle>
            <a:lvl1pPr marL="0" algn="ctr">
              <a:spcBef>
                <a:spcPts val="0"/>
              </a:spcBef>
              <a:buClr>
                <a:schemeClr val="dk2"/>
              </a:buClr>
              <a:buNone/>
              <a:defRPr>
                <a:solidFill>
                  <a:schemeClr val="dk2"/>
                </a:solidFill>
              </a:defRPr>
            </a:lvl1pPr>
            <a:lvl2pPr marL="0" indent="190500" algn="ctr">
              <a:spcBef>
                <a:spcPts val="0"/>
              </a:spcBef>
              <a:buClr>
                <a:schemeClr val="dk2"/>
              </a:buClr>
              <a:buSzPct val="100000"/>
              <a:buNone/>
              <a:defRPr sz="3000">
                <a:solidFill>
                  <a:schemeClr val="dk2"/>
                </a:solidFill>
              </a:defRPr>
            </a:lvl2pPr>
            <a:lvl3pPr marL="0" indent="190500" algn="ctr">
              <a:spcBef>
                <a:spcPts val="0"/>
              </a:spcBef>
              <a:buClr>
                <a:schemeClr val="dk2"/>
              </a:buClr>
              <a:buSzPct val="100000"/>
              <a:buNone/>
              <a:defRPr sz="3000">
                <a:solidFill>
                  <a:schemeClr val="dk2"/>
                </a:solidFill>
              </a:defRPr>
            </a:lvl3pPr>
            <a:lvl4pPr marL="0" indent="190500" algn="ctr">
              <a:spcBef>
                <a:spcPts val="0"/>
              </a:spcBef>
              <a:buClr>
                <a:schemeClr val="dk2"/>
              </a:buClr>
              <a:buSzPct val="100000"/>
              <a:buNone/>
              <a:defRPr sz="3000">
                <a:solidFill>
                  <a:schemeClr val="dk2"/>
                </a:solidFill>
              </a:defRPr>
            </a:lvl4pPr>
            <a:lvl5pPr marL="0" indent="190500" algn="ctr">
              <a:spcBef>
                <a:spcPts val="0"/>
              </a:spcBef>
              <a:buClr>
                <a:schemeClr val="dk2"/>
              </a:buClr>
              <a:buSzPct val="100000"/>
              <a:buNone/>
              <a:defRPr sz="3000">
                <a:solidFill>
                  <a:schemeClr val="dk2"/>
                </a:solidFill>
              </a:defRPr>
            </a:lvl5pPr>
            <a:lvl6pPr marL="0" indent="190500" algn="ctr">
              <a:spcBef>
                <a:spcPts val="0"/>
              </a:spcBef>
              <a:buClr>
                <a:schemeClr val="dk2"/>
              </a:buClr>
              <a:buSzPct val="100000"/>
              <a:buNone/>
              <a:defRPr sz="3000">
                <a:solidFill>
                  <a:schemeClr val="dk2"/>
                </a:solidFill>
              </a:defRPr>
            </a:lvl6pPr>
            <a:lvl7pPr marL="0" indent="190500" algn="ctr">
              <a:spcBef>
                <a:spcPts val="0"/>
              </a:spcBef>
              <a:buClr>
                <a:schemeClr val="dk2"/>
              </a:buClr>
              <a:buSzPct val="100000"/>
              <a:buNone/>
              <a:defRPr sz="3000">
                <a:solidFill>
                  <a:schemeClr val="dk2"/>
                </a:solidFill>
              </a:defRPr>
            </a:lvl7pPr>
            <a:lvl8pPr marL="0" indent="190500" algn="ctr">
              <a:spcBef>
                <a:spcPts val="0"/>
              </a:spcBef>
              <a:buClr>
                <a:schemeClr val="dk2"/>
              </a:buClr>
              <a:buSzPct val="100000"/>
              <a:buNone/>
              <a:defRPr sz="3000">
                <a:solidFill>
                  <a:schemeClr val="dk2"/>
                </a:solidFill>
              </a:defRPr>
            </a:lvl8pPr>
            <a:lvl9pPr marL="0" indent="190500" algn="ctr">
              <a:spcBef>
                <a:spcPts val="0"/>
              </a:spcBef>
              <a:buClr>
                <a:schemeClr val="dk2"/>
              </a:buClr>
              <a:buSzPct val="100000"/>
              <a:buNone/>
              <a:defRPr sz="3000">
                <a:solidFill>
                  <a:schemeClr val="dk2"/>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74637"/>
            <a:ext cx="8229600" cy="1143299"/>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2" name="Shape 12"/>
          <p:cNvSpPr txBox="1">
            <a:spLocks noGrp="1"/>
          </p:cNvSpPr>
          <p:nvPr>
            <p:ph type="body" idx="1"/>
          </p:nvPr>
        </p:nvSpPr>
        <p:spPr>
          <a:xfrm>
            <a:off x="457200" y="1600200"/>
            <a:ext cx="8229600" cy="4967700"/>
          </a:xfrm>
          <a:prstGeom prst="rect">
            <a:avLst/>
          </a:prstGeom>
        </p:spPr>
        <p:txBody>
          <a:bodyPr lIns="91425" tIns="91425" rIns="91425" bIns="91425" anchor="t" anchorCtr="0"/>
          <a:lstStyle>
            <a:lvl1pPr>
              <a:defRPr/>
            </a:lvl1pPr>
            <a:lvl2pPr indent="457200">
              <a:defRPr/>
            </a:lvl2pPr>
            <a:lvl3pPr indent="914400">
              <a:defRPr/>
            </a:lvl3pPr>
            <a:lvl4pPr indent="1371600">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457200" y="274637"/>
            <a:ext cx="8229600" cy="1143299"/>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5" name="Shape 15"/>
          <p:cNvSpPr txBox="1">
            <a:spLocks noGrp="1"/>
          </p:cNvSpPr>
          <p:nvPr>
            <p:ph type="body" idx="1"/>
          </p:nvPr>
        </p:nvSpPr>
        <p:spPr>
          <a:xfrm>
            <a:off x="457200" y="1600200"/>
            <a:ext cx="3994500" cy="4967700"/>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6" name="Shape 16"/>
          <p:cNvSpPr txBox="1">
            <a:spLocks noGrp="1"/>
          </p:cNvSpPr>
          <p:nvPr>
            <p:ph type="body" idx="2"/>
          </p:nvPr>
        </p:nvSpPr>
        <p:spPr>
          <a:xfrm>
            <a:off x="4692273" y="1600200"/>
            <a:ext cx="3994500" cy="4967700"/>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457200" y="274637"/>
            <a:ext cx="8229600" cy="1143299"/>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19"/>
        <p:cNvGrpSpPr/>
        <p:nvPr/>
      </p:nvGrpSpPr>
      <p:grpSpPr>
        <a:xfrm>
          <a:off x="0" y="0"/>
          <a:ext cx="0" cy="0"/>
          <a:chOff x="0" y="0"/>
          <a:chExt cx="0" cy="0"/>
        </a:xfrm>
      </p:grpSpPr>
      <p:sp>
        <p:nvSpPr>
          <p:cNvPr id="20" name="Shape 20"/>
          <p:cNvSpPr txBox="1">
            <a:spLocks noGrp="1"/>
          </p:cNvSpPr>
          <p:nvPr>
            <p:ph type="body" idx="1"/>
          </p:nvPr>
        </p:nvSpPr>
        <p:spPr>
          <a:xfrm>
            <a:off x="457200" y="5875079"/>
            <a:ext cx="8229600" cy="692700"/>
          </a:xfrm>
          <a:prstGeom prst="rect">
            <a:avLst/>
          </a:prstGeom>
        </p:spPr>
        <p:txBody>
          <a:bodyPr lIns="91425" tIns="91425" rIns="91425" bIns="91425" anchor="t" anchorCtr="0"/>
          <a:lstStyle>
            <a:lvl1pPr marL="285750" indent="-171450" algn="ctr">
              <a:spcBef>
                <a:spcPts val="360"/>
              </a:spcBef>
              <a:buSzPct val="100000"/>
              <a:buNone/>
              <a:defRPr sz="1800"/>
            </a:lvl1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1"/>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299"/>
          </a:xfrm>
          <a:prstGeom prst="rect">
            <a:avLst/>
          </a:prstGeom>
        </p:spPr>
        <p:txBody>
          <a:bodyPr lIns="91425" tIns="91425" rIns="91425" bIns="91425" anchor="b" anchorCtr="0"/>
          <a:lstStyle>
            <a:lvl1pPr marL="0">
              <a:buClr>
                <a:schemeClr val="dk1"/>
              </a:buClr>
              <a:buSzPct val="100000"/>
              <a:buNone/>
              <a:defRPr sz="3600" b="1">
                <a:solidFill>
                  <a:schemeClr val="dk1"/>
                </a:solidFill>
              </a:defRPr>
            </a:lvl1pPr>
            <a:lvl2pPr marL="0" indent="228600">
              <a:buClr>
                <a:schemeClr val="dk1"/>
              </a:buClr>
              <a:buSzPct val="100000"/>
              <a:buNone/>
              <a:defRPr sz="3600" b="1">
                <a:solidFill>
                  <a:schemeClr val="dk1"/>
                </a:solidFill>
              </a:defRPr>
            </a:lvl2pPr>
            <a:lvl3pPr marL="0" indent="228600">
              <a:buClr>
                <a:schemeClr val="dk1"/>
              </a:buClr>
              <a:buSzPct val="100000"/>
              <a:buNone/>
              <a:defRPr sz="3600" b="1">
                <a:solidFill>
                  <a:schemeClr val="dk1"/>
                </a:solidFill>
              </a:defRPr>
            </a:lvl3pPr>
            <a:lvl4pPr marL="0" indent="228600">
              <a:buClr>
                <a:schemeClr val="dk1"/>
              </a:buClr>
              <a:buSzPct val="100000"/>
              <a:buNone/>
              <a:defRPr sz="3600" b="1">
                <a:solidFill>
                  <a:schemeClr val="dk1"/>
                </a:solidFill>
              </a:defRPr>
            </a:lvl4pPr>
            <a:lvl5pPr marL="0" indent="228600">
              <a:buClr>
                <a:schemeClr val="dk1"/>
              </a:buClr>
              <a:buSzPct val="100000"/>
              <a:buNone/>
              <a:defRPr sz="3600" b="1">
                <a:solidFill>
                  <a:schemeClr val="dk1"/>
                </a:solidFill>
              </a:defRPr>
            </a:lvl5pPr>
            <a:lvl6pPr marL="0" indent="228600">
              <a:buClr>
                <a:schemeClr val="dk1"/>
              </a:buClr>
              <a:buSzPct val="100000"/>
              <a:buNone/>
              <a:defRPr sz="3600" b="1">
                <a:solidFill>
                  <a:schemeClr val="dk1"/>
                </a:solidFill>
              </a:defRPr>
            </a:lvl6pPr>
            <a:lvl7pPr marL="0" indent="228600">
              <a:buClr>
                <a:schemeClr val="dk1"/>
              </a:buClr>
              <a:buSzPct val="100000"/>
              <a:buNone/>
              <a:defRPr sz="3600" b="1">
                <a:solidFill>
                  <a:schemeClr val="dk1"/>
                </a:solidFill>
              </a:defRPr>
            </a:lvl7pPr>
            <a:lvl8pPr marL="0" indent="228600">
              <a:buClr>
                <a:schemeClr val="dk1"/>
              </a:buClr>
              <a:buSzPct val="100000"/>
              <a:buNone/>
              <a:defRPr sz="3600" b="1">
                <a:solidFill>
                  <a:schemeClr val="dk1"/>
                </a:solidFill>
              </a:defRPr>
            </a:lvl8pPr>
            <a:lvl9pPr marL="0" indent="228600">
              <a:buClr>
                <a:schemeClr val="dk1"/>
              </a:buClr>
              <a:buSzPct val="100000"/>
              <a:buNone/>
              <a:defRPr sz="3600" b="1">
                <a:solidFill>
                  <a:schemeClr val="dk1"/>
                </a:solidFill>
              </a:defRPr>
            </a:lvl9pPr>
          </a:lstStyle>
          <a:p>
            <a:endParaRPr/>
          </a:p>
        </p:txBody>
      </p:sp>
      <p:sp>
        <p:nvSpPr>
          <p:cNvPr id="6" name="Shape 6"/>
          <p:cNvSpPr txBox="1">
            <a:spLocks noGrp="1"/>
          </p:cNvSpPr>
          <p:nvPr>
            <p:ph type="body" idx="1"/>
          </p:nvPr>
        </p:nvSpPr>
        <p:spPr>
          <a:xfrm>
            <a:off x="457200" y="1600200"/>
            <a:ext cx="8229600" cy="4967700"/>
          </a:xfrm>
          <a:prstGeom prst="rect">
            <a:avLst/>
          </a:prstGeom>
        </p:spPr>
        <p:txBody>
          <a:bodyPr lIns="91425" tIns="91425" rIns="91425" bIns="91425" anchor="t" anchorCtr="0"/>
          <a:lstStyle>
            <a:lvl1pPr marL="342900" indent="-152400">
              <a:spcBef>
                <a:spcPts val="600"/>
              </a:spcBef>
              <a:buClr>
                <a:schemeClr val="dk1"/>
              </a:buClr>
              <a:buSzPct val="100000"/>
              <a:defRPr sz="3000">
                <a:solidFill>
                  <a:schemeClr val="dk1"/>
                </a:solidFill>
              </a:defRPr>
            </a:lvl1pPr>
            <a:lvl2pPr marL="742950" indent="-133350">
              <a:spcBef>
                <a:spcPts val="480"/>
              </a:spcBef>
              <a:buClr>
                <a:schemeClr val="dk1"/>
              </a:buClr>
              <a:buSzPct val="100000"/>
              <a:defRPr sz="2400">
                <a:solidFill>
                  <a:schemeClr val="dk1"/>
                </a:solidFill>
              </a:defRPr>
            </a:lvl2pPr>
            <a:lvl3pPr marL="1143000" indent="-76200">
              <a:spcBef>
                <a:spcPts val="480"/>
              </a:spcBef>
              <a:buClr>
                <a:schemeClr val="dk1"/>
              </a:buClr>
              <a:buSzPct val="100000"/>
              <a:defRPr sz="2400">
                <a:solidFill>
                  <a:schemeClr val="dk1"/>
                </a:solidFill>
              </a:defRPr>
            </a:lvl3pPr>
            <a:lvl4pPr marL="1600200" indent="-114300">
              <a:spcBef>
                <a:spcPts val="360"/>
              </a:spcBef>
              <a:buClr>
                <a:schemeClr val="dk1"/>
              </a:buClr>
              <a:buSzPct val="100000"/>
              <a:defRPr sz="1800">
                <a:solidFill>
                  <a:schemeClr val="dk1"/>
                </a:solidFill>
              </a:defRPr>
            </a:lvl4pPr>
            <a:lvl5pPr marL="2057400" indent="-114300">
              <a:spcBef>
                <a:spcPts val="360"/>
              </a:spcBef>
              <a:buClr>
                <a:schemeClr val="dk1"/>
              </a:buClr>
              <a:buSzPct val="100000"/>
              <a:defRPr sz="1800">
                <a:solidFill>
                  <a:schemeClr val="dk1"/>
                </a:solidFill>
              </a:defRPr>
            </a:lvl5pPr>
            <a:lvl6pPr marL="2514600" indent="-114300">
              <a:spcBef>
                <a:spcPts val="360"/>
              </a:spcBef>
              <a:buClr>
                <a:schemeClr val="dk1"/>
              </a:buClr>
              <a:buSzPct val="100000"/>
              <a:defRPr sz="1800">
                <a:solidFill>
                  <a:schemeClr val="dk1"/>
                </a:solidFill>
              </a:defRPr>
            </a:lvl6pPr>
            <a:lvl7pPr marL="2971800" indent="-114300">
              <a:spcBef>
                <a:spcPts val="360"/>
              </a:spcBef>
              <a:buClr>
                <a:schemeClr val="dk1"/>
              </a:buClr>
              <a:buSzPct val="100000"/>
              <a:defRPr sz="1800">
                <a:solidFill>
                  <a:schemeClr val="dk1"/>
                </a:solidFill>
              </a:defRPr>
            </a:lvl7pPr>
            <a:lvl8pPr marL="3429000" indent="-114300">
              <a:spcBef>
                <a:spcPts val="360"/>
              </a:spcBef>
              <a:buClr>
                <a:schemeClr val="dk1"/>
              </a:buClr>
              <a:buSzPct val="100000"/>
              <a:defRPr sz="1800">
                <a:solidFill>
                  <a:schemeClr val="dk1"/>
                </a:solidFill>
              </a:defRPr>
            </a:lvl8pPr>
            <a:lvl9pPr marL="3886200" indent="-114300">
              <a:spcBef>
                <a:spcPts val="360"/>
              </a:spcBef>
              <a:buClr>
                <a:schemeClr val="dk1"/>
              </a:buClr>
              <a:buSzPct val="100000"/>
              <a:defRPr sz="1800">
                <a:solidFill>
                  <a:schemeClr val="dk1"/>
                </a:solidFil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685800" y="2111123"/>
            <a:ext cx="7772400" cy="1546500"/>
          </a:xfrm>
          <a:prstGeom prst="rect">
            <a:avLst/>
          </a:prstGeom>
        </p:spPr>
        <p:txBody>
          <a:bodyPr lIns="91425" tIns="91425" rIns="91425" bIns="91425" anchor="b" anchorCtr="0">
            <a:noAutofit/>
          </a:bodyPr>
          <a:lstStyle/>
          <a:p>
            <a:endParaRPr/>
          </a:p>
        </p:txBody>
      </p:sp>
      <p:sp>
        <p:nvSpPr>
          <p:cNvPr id="24" name="Shape 24"/>
          <p:cNvSpPr txBox="1">
            <a:spLocks noGrp="1"/>
          </p:cNvSpPr>
          <p:nvPr>
            <p:ph type="subTitle" idx="1"/>
          </p:nvPr>
        </p:nvSpPr>
        <p:spPr>
          <a:xfrm>
            <a:off x="685800" y="3786737"/>
            <a:ext cx="7772400" cy="1046400"/>
          </a:xfrm>
          <a:prstGeom prst="rect">
            <a:avLst/>
          </a:prstGeom>
        </p:spPr>
        <p:txBody>
          <a:bodyPr lIns="91425" tIns="91425" rIns="91425" bIns="91425" anchor="t" anchorCtr="0">
            <a:noAutofit/>
          </a:bodyPr>
          <a:lstStyle/>
          <a:p>
            <a:endParaRPr/>
          </a:p>
        </p:txBody>
      </p:sp>
      <p:pic>
        <p:nvPicPr>
          <p:cNvPr id="25" name="Shape 25"/>
          <p:cNvPicPr preferRelativeResize="0"/>
          <p:nvPr/>
        </p:nvPicPr>
        <p:blipFill>
          <a:blip r:embed="rId3"/>
          <a:stretch>
            <a:fillRect/>
          </a:stretch>
        </p:blipFill>
        <p:spPr>
          <a:xfrm>
            <a:off x="-152400" y="63233"/>
            <a:ext cx="9464122" cy="5096074"/>
          </a:xfrm>
          <a:prstGeom prst="rect">
            <a:avLst/>
          </a:prstGeom>
        </p:spPr>
      </p:pic>
      <p:sp>
        <p:nvSpPr>
          <p:cNvPr id="26" name="Shape 26"/>
          <p:cNvSpPr txBox="1"/>
          <p:nvPr/>
        </p:nvSpPr>
        <p:spPr>
          <a:xfrm>
            <a:off x="-158500" y="5609533"/>
            <a:ext cx="9464100" cy="825600"/>
          </a:xfrm>
          <a:prstGeom prst="rect">
            <a:avLst/>
          </a:prstGeom>
        </p:spPr>
        <p:txBody>
          <a:bodyPr lIns="91425" tIns="91425" rIns="91425" bIns="91425" anchor="t" anchorCtr="0">
            <a:noAutofit/>
          </a:bodyPr>
          <a:lstStyle/>
          <a:p>
            <a:pPr algn="ctr">
              <a:buNone/>
            </a:pPr>
            <a:r>
              <a:rPr lang="en" sz="3000">
                <a:latin typeface="Helvetica Neue"/>
                <a:ea typeface="Helvetica Neue"/>
                <a:cs typeface="Helvetica Neue"/>
                <a:sym typeface="Helvetica Neue"/>
              </a:rPr>
              <a:t>Law and Ethics</a:t>
            </a:r>
          </a:p>
        </p:txBody>
      </p:sp>
      <p:sp>
        <p:nvSpPr>
          <p:cNvPr id="27" name="Shape 27"/>
          <p:cNvSpPr txBox="1"/>
          <p:nvPr/>
        </p:nvSpPr>
        <p:spPr>
          <a:xfrm>
            <a:off x="-152400" y="3061933"/>
            <a:ext cx="9464100" cy="1263299"/>
          </a:xfrm>
          <a:prstGeom prst="rect">
            <a:avLst/>
          </a:prstGeom>
        </p:spPr>
        <p:txBody>
          <a:bodyPr lIns="91425" tIns="91425" rIns="91425" bIns="91425" anchor="t" anchorCtr="0">
            <a:noAutofit/>
          </a:bodyPr>
          <a:lstStyle/>
          <a:p>
            <a:pPr algn="ctr">
              <a:buNone/>
            </a:pPr>
            <a:r>
              <a:rPr lang="en" sz="9600">
                <a:solidFill>
                  <a:schemeClr val="dk1"/>
                </a:solidFill>
                <a:latin typeface="Garamond"/>
                <a:ea typeface="Garamond"/>
                <a:cs typeface="Garamond"/>
                <a:sym typeface="Garamond"/>
              </a:rPr>
              <a:t>Reporting</a:t>
            </a:r>
          </a:p>
        </p:txBody>
      </p:sp>
      <p:sp>
        <p:nvSpPr>
          <p:cNvPr id="28" name="Shape 28"/>
          <p:cNvSpPr txBox="1"/>
          <p:nvPr/>
        </p:nvSpPr>
        <p:spPr>
          <a:xfrm>
            <a:off x="-152387" y="1744733"/>
            <a:ext cx="9464100" cy="1263299"/>
          </a:xfrm>
          <a:prstGeom prst="rect">
            <a:avLst/>
          </a:prstGeom>
        </p:spPr>
        <p:txBody>
          <a:bodyPr lIns="91425" tIns="91425" rIns="91425" bIns="91425" anchor="t" anchorCtr="0">
            <a:noAutofit/>
          </a:bodyPr>
          <a:lstStyle/>
          <a:p>
            <a:pPr lvl="0" algn="ctr" rtl="0">
              <a:buNone/>
            </a:pPr>
            <a:r>
              <a:rPr lang="en" sz="9600">
                <a:solidFill>
                  <a:schemeClr val="dk1"/>
                </a:solidFill>
                <a:latin typeface="Garamond"/>
                <a:ea typeface="Garamond"/>
                <a:cs typeface="Garamond"/>
                <a:sym typeface="Garamond"/>
              </a:rPr>
              <a:t>Ethical</a:t>
            </a:r>
          </a:p>
        </p:txBody>
      </p:sp>
    </p:spTree>
  </p:cSld>
  <p:clrMapOvr>
    <a:masterClrMapping/>
  </p:clrMapOvr>
  <p:transition xmlns:p14="http://schemas.microsoft.com/office/powerpoint/2010/mai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buNone/>
            </a:pPr>
            <a:r>
              <a:rPr lang="en">
                <a:latin typeface="Helvetica Neue"/>
                <a:ea typeface="Helvetica Neue"/>
                <a:cs typeface="Helvetica Neue"/>
                <a:sym typeface="Helvetica Neue"/>
              </a:rPr>
              <a:t>Application</a:t>
            </a:r>
          </a:p>
        </p:txBody>
      </p:sp>
      <p:sp>
        <p:nvSpPr>
          <p:cNvPr id="78" name="Shape 7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a:latin typeface="Helvetica Neue"/>
                <a:ea typeface="Helvetica Neue"/>
                <a:cs typeface="Helvetica Neue"/>
                <a:sym typeface="Helvetica Neue"/>
              </a:rPr>
              <a:t>Partner with a classmate. You will be working together to evaluate the following scenario. Please keep in mind the Engagement Questions. Remember, your goal is to provide fair, balanced and accurate journalism.</a:t>
            </a:r>
          </a:p>
        </p:txBody>
      </p:sp>
    </p:spTree>
  </p:cSld>
  <p:clrMapOvr>
    <a:masterClrMapping/>
  </p:clrMapOvr>
  <p:transition xmlns:p14="http://schemas.microsoft.com/office/powerpoint/2010/mai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body" idx="1"/>
          </p:nvPr>
        </p:nvSpPr>
        <p:spPr>
          <a:xfrm>
            <a:off x="457200" y="470966"/>
            <a:ext cx="8229600" cy="5485200"/>
          </a:xfrm>
          <a:prstGeom prst="rect">
            <a:avLst/>
          </a:prstGeom>
        </p:spPr>
        <p:txBody>
          <a:bodyPr lIns="91425" tIns="91425" rIns="91425" bIns="91425" anchor="t" anchorCtr="0">
            <a:noAutofit/>
          </a:bodyPr>
          <a:lstStyle/>
          <a:p>
            <a:pPr>
              <a:buNone/>
            </a:pPr>
            <a:r>
              <a:rPr lang="en" sz="3000">
                <a:latin typeface="Helvetica Neue"/>
                <a:ea typeface="Helvetica Neue"/>
                <a:cs typeface="Helvetica Neue"/>
                <a:sym typeface="Helvetica Neue"/>
              </a:rPr>
              <a:t>You just heard via social media that a junior student committed suicide. The school has not responded. You are in charge of your school’s news website, Twitter and other social media. You contact the person who tweeted the information, but she hasn’t answered. Your editor always says you should always be first with the information. What do you do?</a:t>
            </a:r>
          </a:p>
        </p:txBody>
      </p:sp>
    </p:spTree>
  </p:cSld>
  <p:clrMapOvr>
    <a:masterClrMapping/>
  </p:clrMapOvr>
  <p:transition xmlns:p14="http://schemas.microsoft.com/office/powerpoint/2010/mai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buNone/>
            </a:pPr>
            <a:r>
              <a:rPr lang="en">
                <a:latin typeface="Helvetica Neue"/>
                <a:ea typeface="Helvetica Neue"/>
                <a:cs typeface="Helvetica Neue"/>
                <a:sym typeface="Helvetica Neue"/>
              </a:rPr>
              <a:t>How to tackle this scenario</a:t>
            </a:r>
          </a:p>
        </p:txBody>
      </p:sp>
      <p:sp>
        <p:nvSpPr>
          <p:cNvPr id="89" name="Shape 89"/>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a:latin typeface="Helvetica Neue"/>
                <a:ea typeface="Helvetica Neue"/>
                <a:cs typeface="Helvetica Neue"/>
                <a:sym typeface="Helvetica Neue"/>
              </a:rPr>
              <a:t>How will the Engagement Questions help?</a:t>
            </a:r>
          </a:p>
          <a:p>
            <a:pPr lvl="0" rtl="0">
              <a:lnSpc>
                <a:spcPct val="115000"/>
              </a:lnSpc>
              <a:buNone/>
            </a:pPr>
            <a:r>
              <a:rPr lang="en">
                <a:latin typeface="Helvetica Neue"/>
                <a:ea typeface="Helvetica Neue"/>
                <a:cs typeface="Helvetica Neue"/>
                <a:sym typeface="Helvetica Neue"/>
              </a:rPr>
              <a:t>What do you need to further examine?</a:t>
            </a:r>
          </a:p>
          <a:p>
            <a:pPr lvl="0" rtl="0">
              <a:lnSpc>
                <a:spcPct val="115000"/>
              </a:lnSpc>
              <a:buNone/>
            </a:pPr>
            <a:r>
              <a:rPr lang="en">
                <a:latin typeface="Helvetica Neue"/>
                <a:ea typeface="Helvetica Neue"/>
                <a:cs typeface="Helvetica Neue"/>
                <a:sym typeface="Helvetica Neue"/>
              </a:rPr>
              <a:t>What perspectives should you further evaluate? List all the major players and examine their take on the story. </a:t>
            </a:r>
          </a:p>
          <a:p>
            <a:pPr lvl="0" rtl="0">
              <a:lnSpc>
                <a:spcPct val="115000"/>
              </a:lnSpc>
              <a:buClr>
                <a:schemeClr val="dk2"/>
              </a:buClr>
              <a:buSzPct val="36666"/>
              <a:buFont typeface="Arial"/>
              <a:buNone/>
            </a:pPr>
            <a:r>
              <a:rPr lang="en">
                <a:latin typeface="Helvetica Neue"/>
                <a:ea typeface="Helvetica Neue"/>
                <a:cs typeface="Helvetica Neue"/>
                <a:sym typeface="Helvetica Neue"/>
              </a:rPr>
              <a:t>What would you do with the story?</a:t>
            </a:r>
          </a:p>
          <a:p>
            <a:endParaRPr lang="en">
              <a:latin typeface="Helvetica Neue"/>
              <a:ea typeface="Helvetica Neue"/>
              <a:cs typeface="Helvetica Neue"/>
              <a:sym typeface="Helvetica Neue"/>
            </a:endParaRPr>
          </a:p>
        </p:txBody>
      </p:sp>
    </p:spTree>
  </p:cSld>
  <p:clrMapOvr>
    <a:masterClrMapping/>
  </p:clrMapOvr>
  <p:transition xmlns:p14="http://schemas.microsoft.com/office/powerpoint/2010/mai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lvl="0" rtl="0">
              <a:buNone/>
            </a:pPr>
            <a:r>
              <a:rPr lang="en">
                <a:latin typeface="Helvetica Neue"/>
                <a:ea typeface="Helvetica Neue"/>
                <a:cs typeface="Helvetica Neue"/>
                <a:sym typeface="Helvetica Neue"/>
              </a:rPr>
              <a:t>Engagement questions:</a:t>
            </a:r>
          </a:p>
        </p:txBody>
      </p:sp>
      <p:sp>
        <p:nvSpPr>
          <p:cNvPr id="95" name="Shape 95"/>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lnSpc>
                <a:spcPct val="115000"/>
              </a:lnSpc>
              <a:buClr>
                <a:schemeClr val="dk2"/>
              </a:buClr>
              <a:buSzPct val="36666"/>
              <a:buFont typeface="Arial"/>
              <a:buNone/>
            </a:pPr>
            <a:r>
              <a:rPr lang="en">
                <a:latin typeface="Helvetica Neue"/>
                <a:ea typeface="Helvetica Neue"/>
                <a:cs typeface="Helvetica Neue"/>
                <a:sym typeface="Helvetica Neue"/>
              </a:rPr>
              <a:t>What do I owe my sources?</a:t>
            </a:r>
          </a:p>
          <a:p>
            <a:pPr lvl="0" rtl="0">
              <a:lnSpc>
                <a:spcPct val="115000"/>
              </a:lnSpc>
              <a:buClr>
                <a:schemeClr val="dk2"/>
              </a:buClr>
              <a:buSzPct val="36666"/>
              <a:buFont typeface="Arial"/>
              <a:buNone/>
            </a:pPr>
            <a:r>
              <a:rPr lang="en">
                <a:latin typeface="Helvetica Neue"/>
                <a:ea typeface="Helvetica Neue"/>
                <a:cs typeface="Helvetica Neue"/>
                <a:sym typeface="Helvetica Neue"/>
              </a:rPr>
              <a:t>What do I owe my readers?</a:t>
            </a:r>
          </a:p>
          <a:p>
            <a:pPr lvl="0" rtl="0">
              <a:lnSpc>
                <a:spcPct val="115000"/>
              </a:lnSpc>
              <a:buClr>
                <a:schemeClr val="dk2"/>
              </a:buClr>
              <a:buSzPct val="36666"/>
              <a:buFont typeface="Arial"/>
              <a:buNone/>
            </a:pPr>
            <a:r>
              <a:rPr lang="en">
                <a:latin typeface="Helvetica Neue"/>
                <a:ea typeface="Helvetica Neue"/>
                <a:cs typeface="Helvetica Neue"/>
                <a:sym typeface="Helvetica Neue"/>
              </a:rPr>
              <a:t>What do I owe my fellow journalists?</a:t>
            </a:r>
          </a:p>
          <a:p>
            <a:pPr lvl="0" rtl="0">
              <a:buNone/>
            </a:pPr>
            <a:r>
              <a:rPr lang="en">
                <a:latin typeface="Helvetica Neue"/>
                <a:ea typeface="Helvetica Neue"/>
                <a:cs typeface="Helvetica Neue"/>
                <a:sym typeface="Helvetica Neue"/>
              </a:rPr>
              <a:t>What do we owe our publication? Our school?</a:t>
            </a:r>
          </a:p>
        </p:txBody>
      </p:sp>
    </p:spTree>
  </p:cSld>
  <p:clrMapOvr>
    <a:masterClrMapping/>
  </p:clrMapOvr>
  <p:transition xmlns:p14="http://schemas.microsoft.com/office/powerpoint/2010/mai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buNone/>
            </a:pPr>
            <a:r>
              <a:rPr lang="en">
                <a:latin typeface="Helvetica Neue"/>
                <a:ea typeface="Helvetica Neue"/>
                <a:cs typeface="Helvetica Neue"/>
                <a:sym typeface="Helvetica Neue"/>
              </a:rPr>
              <a:t>Share your decision</a:t>
            </a:r>
          </a:p>
        </p:txBody>
      </p:sp>
      <p:sp>
        <p:nvSpPr>
          <p:cNvPr id="101" name="Shape 101"/>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a:latin typeface="Helvetica Neue"/>
                <a:ea typeface="Helvetica Neue"/>
                <a:cs typeface="Helvetica Neue"/>
                <a:sym typeface="Helvetica Neue"/>
              </a:rPr>
              <a:t>What did you decide as a pair? </a:t>
            </a:r>
          </a:p>
          <a:p>
            <a:endParaRPr lang="en">
              <a:latin typeface="Helvetica Neue"/>
              <a:ea typeface="Helvetica Neue"/>
              <a:cs typeface="Helvetica Neue"/>
              <a:sym typeface="Helvetica Neue"/>
            </a:endParaRPr>
          </a:p>
          <a:p>
            <a:pPr lvl="0" rtl="0">
              <a:buNone/>
            </a:pPr>
            <a:r>
              <a:rPr lang="en">
                <a:latin typeface="Helvetica Neue"/>
                <a:ea typeface="Helvetica Neue"/>
                <a:cs typeface="Helvetica Neue"/>
                <a:sym typeface="Helvetica Neue"/>
              </a:rPr>
              <a:t>How did you make this decision?</a:t>
            </a:r>
          </a:p>
          <a:p>
            <a:endParaRPr lang="en">
              <a:latin typeface="Helvetica Neue"/>
              <a:ea typeface="Helvetica Neue"/>
              <a:cs typeface="Helvetica Neue"/>
              <a:sym typeface="Helvetica Neue"/>
            </a:endParaRPr>
          </a:p>
          <a:p>
            <a:pPr>
              <a:buNone/>
            </a:pPr>
            <a:r>
              <a:rPr lang="en">
                <a:latin typeface="Helvetica Neue"/>
                <a:ea typeface="Helvetica Neue"/>
                <a:cs typeface="Helvetica Neue"/>
                <a:sym typeface="Helvetica Neue"/>
              </a:rPr>
              <a:t>As a class brainstorm the potential legal and ethical issues in this scenario.</a:t>
            </a:r>
          </a:p>
        </p:txBody>
      </p:sp>
    </p:spTree>
  </p:cSld>
  <p:clrMapOvr>
    <a:masterClrMapping/>
  </p:clrMapOvr>
  <p:transition xmlns:p14="http://schemas.microsoft.com/office/powerpoint/2010/mai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buNone/>
            </a:pPr>
            <a:r>
              <a:rPr lang="en">
                <a:latin typeface="Helvetica Neue"/>
                <a:ea typeface="Helvetica Neue"/>
                <a:cs typeface="Helvetica Neue"/>
                <a:sym typeface="Helvetica Neue"/>
              </a:rPr>
              <a:t>Scenario twist</a:t>
            </a:r>
          </a:p>
        </p:txBody>
      </p:sp>
      <p:sp>
        <p:nvSpPr>
          <p:cNvPr id="107" name="Shape 107"/>
          <p:cNvSpPr txBox="1">
            <a:spLocks noGrp="1"/>
          </p:cNvSpPr>
          <p:nvPr>
            <p:ph type="body" idx="1"/>
          </p:nvPr>
        </p:nvSpPr>
        <p:spPr>
          <a:xfrm>
            <a:off x="457200" y="1282300"/>
            <a:ext cx="8229600" cy="4673999"/>
          </a:xfrm>
          <a:prstGeom prst="rect">
            <a:avLst/>
          </a:prstGeom>
        </p:spPr>
        <p:txBody>
          <a:bodyPr lIns="91425" tIns="91425" rIns="91425" bIns="91425" anchor="t" anchorCtr="0">
            <a:noAutofit/>
          </a:bodyPr>
          <a:lstStyle/>
          <a:p>
            <a:pPr lvl="0" rtl="0">
              <a:buNone/>
            </a:pPr>
            <a:r>
              <a:rPr lang="en">
                <a:latin typeface="Helvetica Neue"/>
                <a:ea typeface="Helvetica Neue"/>
                <a:cs typeface="Helvetica Neue"/>
                <a:sym typeface="Helvetica Neue"/>
              </a:rPr>
              <a:t>If you retweeted using the news organization’s Twitter, what would you do if you learned the report was a hoax and the student is fine?</a:t>
            </a:r>
          </a:p>
          <a:p>
            <a:endParaRPr lang="en">
              <a:latin typeface="Helvetica Neue"/>
              <a:ea typeface="Helvetica Neue"/>
              <a:cs typeface="Helvetica Neue"/>
              <a:sym typeface="Helvetica Neue"/>
            </a:endParaRPr>
          </a:p>
          <a:p>
            <a:pPr>
              <a:buNone/>
            </a:pPr>
            <a:r>
              <a:rPr lang="en">
                <a:latin typeface="Helvetica Neue"/>
                <a:ea typeface="Helvetica Neue"/>
                <a:cs typeface="Helvetica Neue"/>
                <a:sym typeface="Helvetica Neue"/>
              </a:rPr>
              <a:t>Again, go through the Engagement Questions on the next slide.</a:t>
            </a:r>
          </a:p>
        </p:txBody>
      </p:sp>
    </p:spTree>
  </p:cSld>
  <p:clrMapOvr>
    <a:masterClrMapping/>
  </p:clrMapOvr>
  <p:transition xmlns:p14="http://schemas.microsoft.com/office/powerpoint/2010/mai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lvl="0" rtl="0">
              <a:buNone/>
            </a:pPr>
            <a:r>
              <a:rPr lang="en">
                <a:latin typeface="Helvetica Neue"/>
                <a:ea typeface="Helvetica Neue"/>
                <a:cs typeface="Helvetica Neue"/>
                <a:sym typeface="Helvetica Neue"/>
              </a:rPr>
              <a:t>Engagement questions:</a:t>
            </a:r>
          </a:p>
        </p:txBody>
      </p:sp>
      <p:sp>
        <p:nvSpPr>
          <p:cNvPr id="113" name="Shape 113"/>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lnSpc>
                <a:spcPct val="115000"/>
              </a:lnSpc>
              <a:buClr>
                <a:schemeClr val="dk2"/>
              </a:buClr>
              <a:buSzPct val="36666"/>
              <a:buFont typeface="Arial"/>
              <a:buNone/>
            </a:pPr>
            <a:r>
              <a:rPr lang="en">
                <a:latin typeface="Helvetica Neue"/>
                <a:ea typeface="Helvetica Neue"/>
                <a:cs typeface="Helvetica Neue"/>
                <a:sym typeface="Helvetica Neue"/>
              </a:rPr>
              <a:t>What do I owe my sources?</a:t>
            </a:r>
          </a:p>
          <a:p>
            <a:pPr lvl="0" rtl="0">
              <a:lnSpc>
                <a:spcPct val="115000"/>
              </a:lnSpc>
              <a:buClr>
                <a:schemeClr val="dk2"/>
              </a:buClr>
              <a:buSzPct val="36666"/>
              <a:buFont typeface="Arial"/>
              <a:buNone/>
            </a:pPr>
            <a:r>
              <a:rPr lang="en">
                <a:latin typeface="Helvetica Neue"/>
                <a:ea typeface="Helvetica Neue"/>
                <a:cs typeface="Helvetica Neue"/>
                <a:sym typeface="Helvetica Neue"/>
              </a:rPr>
              <a:t>What do I owe my readers?</a:t>
            </a:r>
          </a:p>
          <a:p>
            <a:pPr lvl="0" rtl="0">
              <a:lnSpc>
                <a:spcPct val="115000"/>
              </a:lnSpc>
              <a:buClr>
                <a:schemeClr val="dk2"/>
              </a:buClr>
              <a:buSzPct val="36666"/>
              <a:buFont typeface="Arial"/>
              <a:buNone/>
            </a:pPr>
            <a:r>
              <a:rPr lang="en">
                <a:latin typeface="Helvetica Neue"/>
                <a:ea typeface="Helvetica Neue"/>
                <a:cs typeface="Helvetica Neue"/>
                <a:sym typeface="Helvetica Neue"/>
              </a:rPr>
              <a:t>What do I owe my fellow journalists?</a:t>
            </a:r>
          </a:p>
          <a:p>
            <a:pPr lvl="0" rtl="0">
              <a:buNone/>
            </a:pPr>
            <a:r>
              <a:rPr lang="en">
                <a:latin typeface="Helvetica Neue"/>
                <a:ea typeface="Helvetica Neue"/>
                <a:cs typeface="Helvetica Neue"/>
                <a:sym typeface="Helvetica Neue"/>
              </a:rPr>
              <a:t>What do we owe our publication? Our school?</a:t>
            </a:r>
          </a:p>
        </p:txBody>
      </p:sp>
    </p:spTree>
  </p:cSld>
  <p:clrMapOvr>
    <a:masterClrMapping/>
  </p:clrMapOvr>
  <p:transition xmlns:p14="http://schemas.microsoft.com/office/powerpoint/2010/mai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2"/>
        <p:cNvGrpSpPr/>
        <p:nvPr/>
      </p:nvGrpSpPr>
      <p:grpSpPr>
        <a:xfrm>
          <a:off x="0" y="0"/>
          <a:ext cx="0" cy="0"/>
          <a:chOff x="0" y="0"/>
          <a:chExt cx="0" cy="0"/>
        </a:xfrm>
      </p:grpSpPr>
      <p:sp>
        <p:nvSpPr>
          <p:cNvPr id="33" name="Shape 33"/>
          <p:cNvSpPr txBox="1">
            <a:spLocks noGrp="1"/>
          </p:cNvSpPr>
          <p:nvPr>
            <p:ph type="ctrTitle"/>
          </p:nvPr>
        </p:nvSpPr>
        <p:spPr>
          <a:xfrm>
            <a:off x="685800" y="730401"/>
            <a:ext cx="7772400" cy="2556300"/>
          </a:xfrm>
          <a:prstGeom prst="rect">
            <a:avLst/>
          </a:prstGeom>
        </p:spPr>
        <p:txBody>
          <a:bodyPr lIns="91425" tIns="91425" rIns="91425" bIns="91425" anchor="b" anchorCtr="0">
            <a:noAutofit/>
          </a:bodyPr>
          <a:lstStyle/>
          <a:p>
            <a:pPr>
              <a:buNone/>
            </a:pPr>
            <a:r>
              <a:rPr lang="en">
                <a:latin typeface="Helvetica Neue"/>
                <a:ea typeface="Helvetica Neue"/>
                <a:cs typeface="Helvetica Neue"/>
                <a:sym typeface="Helvetica Neue"/>
              </a:rPr>
              <a:t>Practicing fair, balanced and accurate journalism</a:t>
            </a:r>
          </a:p>
        </p:txBody>
      </p:sp>
      <p:sp>
        <p:nvSpPr>
          <p:cNvPr id="34" name="Shape 34"/>
          <p:cNvSpPr txBox="1">
            <a:spLocks noGrp="1"/>
          </p:cNvSpPr>
          <p:nvPr>
            <p:ph type="subTitle" idx="1"/>
          </p:nvPr>
        </p:nvSpPr>
        <p:spPr>
          <a:xfrm>
            <a:off x="685800" y="4390864"/>
            <a:ext cx="7772400" cy="857099"/>
          </a:xfrm>
          <a:prstGeom prst="rect">
            <a:avLst/>
          </a:prstGeom>
        </p:spPr>
        <p:txBody>
          <a:bodyPr lIns="91425" tIns="91425" rIns="91425" bIns="91425" anchor="t" anchorCtr="0">
            <a:noAutofit/>
          </a:bodyPr>
          <a:lstStyle/>
          <a:p>
            <a:pPr>
              <a:buNone/>
            </a:pPr>
            <a:r>
              <a:rPr lang="en">
                <a:solidFill>
                  <a:srgbClr val="000000"/>
                </a:solidFill>
                <a:latin typeface="Helvetica Neue"/>
                <a:ea typeface="Helvetica Neue"/>
                <a:cs typeface="Helvetica Neue"/>
                <a:sym typeface="Helvetica Neue"/>
              </a:rPr>
              <a:t>by Marina Hendricks, CJE;</a:t>
            </a:r>
            <a:br>
              <a:rPr lang="en">
                <a:solidFill>
                  <a:srgbClr val="000000"/>
                </a:solidFill>
                <a:latin typeface="Helvetica Neue"/>
                <a:ea typeface="Helvetica Neue"/>
                <a:cs typeface="Helvetica Neue"/>
                <a:sym typeface="Helvetica Neue"/>
              </a:rPr>
            </a:br>
            <a:r>
              <a:rPr lang="en">
                <a:solidFill>
                  <a:srgbClr val="000000"/>
                </a:solidFill>
                <a:latin typeface="Helvetica Neue"/>
                <a:ea typeface="Helvetica Neue"/>
                <a:cs typeface="Helvetica Neue"/>
                <a:sym typeface="Helvetica Neue"/>
              </a:rPr>
              <a:t> adapted by Lori Keekley, MJE</a:t>
            </a:r>
          </a:p>
        </p:txBody>
      </p:sp>
    </p:spTree>
  </p:cSld>
  <p:clrMapOvr>
    <a:masterClrMapping/>
  </p:clrMapOvr>
  <p:transition xmlns:p14="http://schemas.microsoft.com/office/powerpoint/2010/mai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buNone/>
            </a:pPr>
            <a:r>
              <a:rPr lang="en">
                <a:latin typeface="Helvetica Neue"/>
                <a:ea typeface="Helvetica Neue"/>
                <a:cs typeface="Helvetica Neue"/>
                <a:sym typeface="Helvetica Neue"/>
              </a:rPr>
              <a:t>Journal</a:t>
            </a:r>
          </a:p>
        </p:txBody>
      </p:sp>
      <p:sp>
        <p:nvSpPr>
          <p:cNvPr id="40" name="Shape 4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a:buNone/>
            </a:pPr>
            <a:r>
              <a:rPr lang="en">
                <a:latin typeface="Helvetica Neue"/>
                <a:ea typeface="Helvetica Neue"/>
                <a:cs typeface="Helvetica Neue"/>
                <a:sym typeface="Helvetica Neue"/>
              </a:rPr>
              <a:t>Think of a time in your in which there were two sides to a story. (Maybe a fight with a sibling.) Please write about the situation. List the other people involved. Did they have a different version of the story?</a:t>
            </a:r>
          </a:p>
        </p:txBody>
      </p:sp>
    </p:spTree>
  </p:cSld>
  <p:clrMapOvr>
    <a:masterClrMapping/>
  </p:clrMapOvr>
  <p:transition xmlns:p14="http://schemas.microsoft.com/office/powerpoint/2010/mai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Shape 45"/>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a:buNone/>
            </a:pPr>
            <a:r>
              <a:rPr lang="en">
                <a:latin typeface="Helvetica Neue"/>
                <a:ea typeface="Helvetica Neue"/>
                <a:cs typeface="Helvetica Neue"/>
                <a:sym typeface="Helvetica Neue"/>
              </a:rPr>
              <a:t>We’ve talked previously about free press rights, now we’re going to address some of the decisions they might have to make as an editor and evaluate those decisions based on the goal of practicing fair, balanced and accurate journalism. </a:t>
            </a:r>
          </a:p>
        </p:txBody>
      </p:sp>
    </p:spTree>
  </p:cSld>
  <p:clrMapOvr>
    <a:masterClrMapping/>
  </p:clrMapOvr>
  <p:transition xmlns:p14="http://schemas.microsoft.com/office/powerpoint/2010/mai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50" name="Shape 5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a:buNone/>
            </a:pPr>
            <a:r>
              <a:rPr lang="en">
                <a:latin typeface="Helvetica Neue"/>
                <a:ea typeface="Helvetica Neue"/>
                <a:cs typeface="Helvetica Neue"/>
                <a:sym typeface="Helvetica Neue"/>
              </a:rPr>
              <a:t>Now, look at your journal entry. How many different sides exist for that story?</a:t>
            </a:r>
          </a:p>
        </p:txBody>
      </p:sp>
    </p:spTree>
  </p:cSld>
  <p:clrMapOvr>
    <a:masterClrMapping/>
  </p:clrMapOvr>
  <p:transition xmlns:p14="http://schemas.microsoft.com/office/powerpoint/2010/mai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Shape 55"/>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a:latin typeface="Helvetica Neue"/>
                <a:ea typeface="Helvetica Neue"/>
                <a:cs typeface="Helvetica Neue"/>
                <a:sym typeface="Helvetica Neue"/>
              </a:rPr>
              <a:t>You may be asking yourself, how does this relate to journalism?</a:t>
            </a:r>
          </a:p>
          <a:p>
            <a:endParaRPr lang="en">
              <a:latin typeface="Helvetica Neue"/>
              <a:ea typeface="Helvetica Neue"/>
              <a:cs typeface="Helvetica Neue"/>
              <a:sym typeface="Helvetica Neue"/>
            </a:endParaRPr>
          </a:p>
          <a:p>
            <a:pPr>
              <a:buNone/>
            </a:pPr>
            <a:r>
              <a:rPr lang="en">
                <a:latin typeface="Helvetica Neue"/>
                <a:ea typeface="Helvetica Neue"/>
                <a:cs typeface="Helvetica Neue"/>
                <a:sym typeface="Helvetica Neue"/>
              </a:rPr>
              <a:t>Ideas?</a:t>
            </a:r>
          </a:p>
        </p:txBody>
      </p:sp>
    </p:spTree>
  </p:cSld>
  <p:clrMapOvr>
    <a:masterClrMapping/>
  </p:clrMapOvr>
  <p:transition xmlns:p14="http://schemas.microsoft.com/office/powerpoint/2010/mai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a:latin typeface="Helvetica Neue"/>
                <a:ea typeface="Helvetica Neue"/>
                <a:cs typeface="Helvetica Neue"/>
                <a:sym typeface="Helvetica Neue"/>
              </a:rPr>
              <a:t>Much like you felt in your scenario, sometimes sources or subjects of stories, photos, videos, etc. don’t feel like they have been treated fairly. </a:t>
            </a:r>
          </a:p>
          <a:p>
            <a:endParaRPr lang="en">
              <a:latin typeface="Helvetica Neue"/>
              <a:ea typeface="Helvetica Neue"/>
              <a:cs typeface="Helvetica Neue"/>
              <a:sym typeface="Helvetica Neue"/>
            </a:endParaRPr>
          </a:p>
          <a:p>
            <a:pPr>
              <a:buNone/>
            </a:pPr>
            <a:r>
              <a:rPr lang="en">
                <a:latin typeface="Helvetica Neue"/>
                <a:ea typeface="Helvetica Neue"/>
                <a:cs typeface="Helvetica Neue"/>
                <a:sym typeface="Helvetica Neue"/>
              </a:rPr>
              <a:t>Why should this matter?</a:t>
            </a:r>
          </a:p>
        </p:txBody>
      </p:sp>
    </p:spTree>
  </p:cSld>
  <p:clrMapOvr>
    <a:masterClrMapping/>
  </p:clrMapOvr>
  <p:transition xmlns:p14="http://schemas.microsoft.com/office/powerpoint/2010/mai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buNone/>
            </a:pPr>
            <a:r>
              <a:rPr lang="en">
                <a:latin typeface="Helvetica Neue"/>
                <a:ea typeface="Helvetica Neue"/>
                <a:cs typeface="Helvetica Neue"/>
                <a:sym typeface="Helvetica Neue"/>
              </a:rPr>
              <a:t>The question of the day:</a:t>
            </a:r>
          </a:p>
        </p:txBody>
      </p:sp>
      <p:sp>
        <p:nvSpPr>
          <p:cNvPr id="66" name="Shape 66"/>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lnSpc>
                <a:spcPct val="115000"/>
              </a:lnSpc>
              <a:buClr>
                <a:schemeClr val="dk2"/>
              </a:buClr>
              <a:buSzPct val="36666"/>
              <a:buFont typeface="Arial"/>
              <a:buNone/>
            </a:pPr>
            <a:r>
              <a:rPr lang="en">
                <a:latin typeface="Helvetica Neue"/>
                <a:ea typeface="Helvetica Neue"/>
                <a:cs typeface="Helvetica Neue"/>
                <a:sym typeface="Helvetica Neue"/>
              </a:rPr>
              <a:t>How do I practice fair, balanced and accurate journalism that is also complete and coherent?</a:t>
            </a:r>
          </a:p>
          <a:p>
            <a:endParaRPr lang="en">
              <a:latin typeface="Helvetica Neue"/>
              <a:ea typeface="Helvetica Neue"/>
              <a:cs typeface="Helvetica Neue"/>
              <a:sym typeface="Helvetica Neue"/>
            </a:endParaRPr>
          </a:p>
        </p:txBody>
      </p:sp>
    </p:spTree>
  </p:cSld>
  <p:clrMapOvr>
    <a:masterClrMapping/>
  </p:clrMapOvr>
  <p:transition xmlns:p14="http://schemas.microsoft.com/office/powerpoint/2010/mai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buNone/>
            </a:pPr>
            <a:r>
              <a:rPr lang="en">
                <a:latin typeface="Helvetica Neue"/>
                <a:ea typeface="Helvetica Neue"/>
                <a:cs typeface="Helvetica Neue"/>
                <a:sym typeface="Helvetica Neue"/>
              </a:rPr>
              <a:t>Engagement questions:</a:t>
            </a:r>
          </a:p>
        </p:txBody>
      </p:sp>
      <p:sp>
        <p:nvSpPr>
          <p:cNvPr id="72" name="Shape 72"/>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lnSpc>
                <a:spcPct val="115000"/>
              </a:lnSpc>
              <a:buClr>
                <a:schemeClr val="dk2"/>
              </a:buClr>
              <a:buSzPct val="36666"/>
              <a:buFont typeface="Arial"/>
              <a:buNone/>
            </a:pPr>
            <a:r>
              <a:rPr lang="en">
                <a:latin typeface="Helvetica Neue"/>
                <a:ea typeface="Helvetica Neue"/>
                <a:cs typeface="Helvetica Neue"/>
                <a:sym typeface="Helvetica Neue"/>
              </a:rPr>
              <a:t>What do I owe my sources?</a:t>
            </a:r>
          </a:p>
          <a:p>
            <a:pPr lvl="0" rtl="0">
              <a:lnSpc>
                <a:spcPct val="115000"/>
              </a:lnSpc>
              <a:buClr>
                <a:schemeClr val="dk2"/>
              </a:buClr>
              <a:buSzPct val="36666"/>
              <a:buFont typeface="Arial"/>
              <a:buNone/>
            </a:pPr>
            <a:r>
              <a:rPr lang="en">
                <a:latin typeface="Helvetica Neue"/>
                <a:ea typeface="Helvetica Neue"/>
                <a:cs typeface="Helvetica Neue"/>
                <a:sym typeface="Helvetica Neue"/>
              </a:rPr>
              <a:t>What do I owe my readers?</a:t>
            </a:r>
          </a:p>
          <a:p>
            <a:pPr lvl="0" rtl="0">
              <a:lnSpc>
                <a:spcPct val="115000"/>
              </a:lnSpc>
              <a:buClr>
                <a:schemeClr val="dk2"/>
              </a:buClr>
              <a:buSzPct val="36666"/>
              <a:buFont typeface="Arial"/>
              <a:buNone/>
            </a:pPr>
            <a:r>
              <a:rPr lang="en">
                <a:latin typeface="Helvetica Neue"/>
                <a:ea typeface="Helvetica Neue"/>
                <a:cs typeface="Helvetica Neue"/>
                <a:sym typeface="Helvetica Neue"/>
              </a:rPr>
              <a:t>What do I owe my fellow journalists?</a:t>
            </a:r>
          </a:p>
          <a:p>
            <a:pPr>
              <a:buNone/>
            </a:pPr>
            <a:r>
              <a:rPr lang="en">
                <a:latin typeface="Helvetica Neue"/>
                <a:ea typeface="Helvetica Neue"/>
                <a:cs typeface="Helvetica Neue"/>
                <a:sym typeface="Helvetica Neue"/>
              </a:rPr>
              <a:t>What do we owe our publication? Our school?</a:t>
            </a:r>
          </a:p>
        </p:txBody>
      </p:sp>
    </p:spTree>
  </p:cSld>
  <p:clrMapOvr>
    <a:masterClrMapping/>
  </p:clrMapOvr>
  <p:transition xmlns:p14="http://schemas.microsoft.com/office/powerpoint/2010/main" spd="slow">
    <p:cut/>
  </p:transition>
</p:sld>
</file>

<file path=ppt/theme/theme1.xml><?xml version="1.0" encoding="utf-8"?>
<a:theme xmlns:a="http://schemas.openxmlformats.org/drawingml/2006/main" name="simple-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623</Words>
  <Application>Microsoft Macintosh PowerPoint</Application>
  <PresentationFormat>On-screen Show (4:3)</PresentationFormat>
  <Paragraphs>56</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simple-light</vt:lpstr>
      <vt:lpstr>PowerPoint Presentation</vt:lpstr>
      <vt:lpstr>Practicing fair, balanced and accurate journalism</vt:lpstr>
      <vt:lpstr>Journal</vt:lpstr>
      <vt:lpstr>PowerPoint Presentation</vt:lpstr>
      <vt:lpstr>PowerPoint Presentation</vt:lpstr>
      <vt:lpstr>PowerPoint Presentation</vt:lpstr>
      <vt:lpstr>PowerPoint Presentation</vt:lpstr>
      <vt:lpstr>The question of the day:</vt:lpstr>
      <vt:lpstr>Engagement questions:</vt:lpstr>
      <vt:lpstr>Application</vt:lpstr>
      <vt:lpstr>PowerPoint Presentation</vt:lpstr>
      <vt:lpstr>How to tackle this scenario</vt:lpstr>
      <vt:lpstr>Engagement questions:</vt:lpstr>
      <vt:lpstr>Share your decision</vt:lpstr>
      <vt:lpstr>Scenario twist</vt:lpstr>
      <vt:lpstr>Engagement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Teacher</cp:lastModifiedBy>
  <cp:revision>1</cp:revision>
  <dcterms:modified xsi:type="dcterms:W3CDTF">2018-08-06T14:09:17Z</dcterms:modified>
</cp:coreProperties>
</file>