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3" d="100"/>
          <a:sy n="43" d="100"/>
        </p:scale>
        <p:origin x="-13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714753"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66389069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Students should use the engagement questions on the next slide to guide their discussion.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714753"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Let students journal for five minutes.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Students could share their journal entry in pairs, or you could ask for a few volunteers. This should take about five minutes.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Let students work on making links. (5 minutes)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Answers will vary from being ethical, the person agreeing to be interviewed again, credibility issues, etc. (5 minutes)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You may need to stop and provide definitions for these words.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714762" y="685800"/>
            <a:ext cx="3429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2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2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9"/>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endParaRPr/>
          </a:p>
        </p:txBody>
      </p:sp>
      <p:sp>
        <p:nvSpPr>
          <p:cNvPr id="24" name="Shape 2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pic>
        <p:nvPicPr>
          <p:cNvPr id="25" name="Shape 25"/>
          <p:cNvPicPr preferRelativeResize="0"/>
          <p:nvPr/>
        </p:nvPicPr>
        <p:blipFill>
          <a:blip r:embed="rId3"/>
          <a:stretch>
            <a:fillRect/>
          </a:stretch>
        </p:blipFill>
        <p:spPr>
          <a:xfrm>
            <a:off x="-152400" y="63233"/>
            <a:ext cx="9464122" cy="5096074"/>
          </a:xfrm>
          <a:prstGeom prst="rect">
            <a:avLst/>
          </a:prstGeom>
        </p:spPr>
      </p:pic>
      <p:sp>
        <p:nvSpPr>
          <p:cNvPr id="26" name="Shape 26"/>
          <p:cNvSpPr txBox="1"/>
          <p:nvPr/>
        </p:nvSpPr>
        <p:spPr>
          <a:xfrm>
            <a:off x="-158500" y="5609533"/>
            <a:ext cx="9464100" cy="825600"/>
          </a:xfrm>
          <a:prstGeom prst="rect">
            <a:avLst/>
          </a:prstGeom>
        </p:spPr>
        <p:txBody>
          <a:bodyPr lIns="91425" tIns="91425" rIns="91425" bIns="91425" anchor="t" anchorCtr="0">
            <a:noAutofit/>
          </a:bodyPr>
          <a:lstStyle/>
          <a:p>
            <a:pPr algn="ctr">
              <a:buNone/>
            </a:pPr>
            <a:r>
              <a:rPr lang="en" sz="3000">
                <a:latin typeface="Helvetica Neue"/>
                <a:ea typeface="Helvetica Neue"/>
                <a:cs typeface="Helvetica Neue"/>
                <a:sym typeface="Helvetica Neue"/>
              </a:rPr>
              <a:t>Law and Ethics</a:t>
            </a:r>
          </a:p>
        </p:txBody>
      </p:sp>
      <p:sp>
        <p:nvSpPr>
          <p:cNvPr id="27" name="Shape 27"/>
          <p:cNvSpPr txBox="1"/>
          <p:nvPr/>
        </p:nvSpPr>
        <p:spPr>
          <a:xfrm>
            <a:off x="-152400" y="3061933"/>
            <a:ext cx="9464100" cy="1263299"/>
          </a:xfrm>
          <a:prstGeom prst="rect">
            <a:avLst/>
          </a:prstGeom>
        </p:spPr>
        <p:txBody>
          <a:bodyPr lIns="91425" tIns="91425" rIns="91425" bIns="91425" anchor="t" anchorCtr="0">
            <a:noAutofit/>
          </a:bodyPr>
          <a:lstStyle/>
          <a:p>
            <a:pPr algn="ctr">
              <a:buNone/>
            </a:pPr>
            <a:r>
              <a:rPr lang="en" sz="9600">
                <a:solidFill>
                  <a:schemeClr val="dk1"/>
                </a:solidFill>
                <a:latin typeface="Garamond"/>
                <a:ea typeface="Garamond"/>
                <a:cs typeface="Garamond"/>
                <a:sym typeface="Garamond"/>
              </a:rPr>
              <a:t>Reporting</a:t>
            </a:r>
          </a:p>
        </p:txBody>
      </p:sp>
      <p:sp>
        <p:nvSpPr>
          <p:cNvPr id="28" name="Shape 28"/>
          <p:cNvSpPr txBox="1"/>
          <p:nvPr/>
        </p:nvSpPr>
        <p:spPr>
          <a:xfrm>
            <a:off x="-152387" y="1744733"/>
            <a:ext cx="9464100" cy="1263299"/>
          </a:xfrm>
          <a:prstGeom prst="rect">
            <a:avLst/>
          </a:prstGeom>
        </p:spPr>
        <p:txBody>
          <a:bodyPr lIns="91425" tIns="91425" rIns="91425" bIns="91425" anchor="t" anchorCtr="0">
            <a:noAutofit/>
          </a:bodyPr>
          <a:lstStyle/>
          <a:p>
            <a:pPr lvl="0" algn="ctr" rtl="0">
              <a:buNone/>
            </a:pPr>
            <a:r>
              <a:rPr lang="en" sz="9600">
                <a:solidFill>
                  <a:schemeClr val="dk1"/>
                </a:solidFill>
                <a:latin typeface="Garamond"/>
                <a:ea typeface="Garamond"/>
                <a:cs typeface="Garamond"/>
                <a:sym typeface="Garamond"/>
              </a:rPr>
              <a:t>Ethical</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Application</a:t>
            </a:r>
          </a:p>
        </p:txBody>
      </p:sp>
      <p:sp>
        <p:nvSpPr>
          <p:cNvPr id="78" name="Shape 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Partner with a classmate. You will be working together to evaluate the following scenario. Please keep in mind the Engagement Questions. Remember, your goal is to provide fair, balanced and accurate journalism.</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457200" y="470966"/>
            <a:ext cx="8229600" cy="5485200"/>
          </a:xfrm>
          <a:prstGeom prst="rect">
            <a:avLst/>
          </a:prstGeom>
        </p:spPr>
        <p:txBody>
          <a:bodyPr lIns="91425" tIns="91425" rIns="91425" bIns="91425" anchor="t" anchorCtr="0">
            <a:noAutofit/>
          </a:bodyPr>
          <a:lstStyle/>
          <a:p>
            <a:pPr>
              <a:buNone/>
            </a:pPr>
            <a:r>
              <a:rPr lang="en" sz="3000">
                <a:latin typeface="Helvetica Neue"/>
                <a:ea typeface="Helvetica Neue"/>
                <a:cs typeface="Helvetica Neue"/>
                <a:sym typeface="Helvetica Neue"/>
              </a:rPr>
              <a:t>You just heard via social media that a junior student committed suicide. The school has not responded. You are in charge of your school’s news website, Twitter and other social media. You contact the person who tweeted the information, but she hasn’t answered. Your editor always says you should always be first with the information. What do you do?</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How to tackle this scenario</a:t>
            </a:r>
          </a:p>
        </p:txBody>
      </p:sp>
      <p:sp>
        <p:nvSpPr>
          <p:cNvPr id="89" name="Shape 8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How will the Engagement Questions help?</a:t>
            </a:r>
          </a:p>
          <a:p>
            <a:pPr lvl="0" rtl="0">
              <a:lnSpc>
                <a:spcPct val="115000"/>
              </a:lnSpc>
              <a:buNone/>
            </a:pPr>
            <a:r>
              <a:rPr lang="en">
                <a:latin typeface="Helvetica Neue"/>
                <a:ea typeface="Helvetica Neue"/>
                <a:cs typeface="Helvetica Neue"/>
                <a:sym typeface="Helvetica Neue"/>
              </a:rPr>
              <a:t>What do you need to further examine?</a:t>
            </a:r>
          </a:p>
          <a:p>
            <a:pPr lvl="0" rtl="0">
              <a:lnSpc>
                <a:spcPct val="115000"/>
              </a:lnSpc>
              <a:buNone/>
            </a:pPr>
            <a:r>
              <a:rPr lang="en">
                <a:latin typeface="Helvetica Neue"/>
                <a:ea typeface="Helvetica Neue"/>
                <a:cs typeface="Helvetica Neue"/>
                <a:sym typeface="Helvetica Neue"/>
              </a:rPr>
              <a:t>What perspectives should you further evaluate? List all the major players and examine their take on the story. </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would you do with the story?</a:t>
            </a:r>
          </a:p>
          <a:p>
            <a:endParaRPr lang="en">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buNone/>
            </a:pPr>
            <a:r>
              <a:rPr lang="en">
                <a:latin typeface="Helvetica Neue"/>
                <a:ea typeface="Helvetica Neue"/>
                <a:cs typeface="Helvetica Neue"/>
                <a:sym typeface="Helvetica Neue"/>
              </a:rPr>
              <a:t>Engagement questions:</a:t>
            </a:r>
          </a:p>
        </p:txBody>
      </p:sp>
      <p:sp>
        <p:nvSpPr>
          <p:cNvPr id="95" name="Shape 9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sources?</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readers?</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fellow journalists?</a:t>
            </a:r>
          </a:p>
          <a:p>
            <a:pPr lvl="0" rtl="0">
              <a:buNone/>
            </a:pPr>
            <a:r>
              <a:rPr lang="en">
                <a:latin typeface="Helvetica Neue"/>
                <a:ea typeface="Helvetica Neue"/>
                <a:cs typeface="Helvetica Neue"/>
                <a:sym typeface="Helvetica Neue"/>
              </a:rPr>
              <a:t>What do we owe our publication? Our school?</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Share your decision</a:t>
            </a:r>
          </a:p>
        </p:txBody>
      </p:sp>
      <p:sp>
        <p:nvSpPr>
          <p:cNvPr id="101" name="Shape 10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What did you decide as a pair? </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How did you make this decision?</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As a class brainstorm the potential legal and ethical issues in this scenario.</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Scenario twist</a:t>
            </a:r>
          </a:p>
        </p:txBody>
      </p:sp>
      <p:sp>
        <p:nvSpPr>
          <p:cNvPr id="107" name="Shape 107"/>
          <p:cNvSpPr txBox="1">
            <a:spLocks noGrp="1"/>
          </p:cNvSpPr>
          <p:nvPr>
            <p:ph type="body" idx="1"/>
          </p:nvPr>
        </p:nvSpPr>
        <p:spPr>
          <a:xfrm>
            <a:off x="457200" y="1282300"/>
            <a:ext cx="8229600" cy="4673999"/>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If you retweeted using the news organization’s Twitter, what would you do if you learned the report was a hoax and the student is fine?</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Again, go through the Engagement Questions on the next slide.</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buNone/>
            </a:pPr>
            <a:r>
              <a:rPr lang="en">
                <a:latin typeface="Helvetica Neue"/>
                <a:ea typeface="Helvetica Neue"/>
                <a:cs typeface="Helvetica Neue"/>
                <a:sym typeface="Helvetica Neue"/>
              </a:rPr>
              <a:t>Engagement questions:</a:t>
            </a:r>
          </a:p>
        </p:txBody>
      </p:sp>
      <p:sp>
        <p:nvSpPr>
          <p:cNvPr id="113" name="Shape 11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sources?</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readers?</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fellow journalists?</a:t>
            </a:r>
          </a:p>
          <a:p>
            <a:pPr lvl="0" rtl="0">
              <a:buNone/>
            </a:pPr>
            <a:r>
              <a:rPr lang="en">
                <a:latin typeface="Helvetica Neue"/>
                <a:ea typeface="Helvetica Neue"/>
                <a:cs typeface="Helvetica Neue"/>
                <a:sym typeface="Helvetica Neue"/>
              </a:rPr>
              <a:t>What do we owe our publication? Our school?</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730401"/>
            <a:ext cx="7772400" cy="25563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Practicing fair, balanced and accurate journalism</a:t>
            </a:r>
          </a:p>
        </p:txBody>
      </p:sp>
      <p:sp>
        <p:nvSpPr>
          <p:cNvPr id="34" name="Shape 34"/>
          <p:cNvSpPr txBox="1">
            <a:spLocks noGrp="1"/>
          </p:cNvSpPr>
          <p:nvPr>
            <p:ph type="subTitle" idx="1"/>
          </p:nvPr>
        </p:nvSpPr>
        <p:spPr>
          <a:xfrm>
            <a:off x="685800" y="4390864"/>
            <a:ext cx="7772400" cy="857099"/>
          </a:xfrm>
          <a:prstGeom prst="rect">
            <a:avLst/>
          </a:prstGeom>
        </p:spPr>
        <p:txBody>
          <a:bodyPr lIns="91425" tIns="91425" rIns="91425" bIns="91425" anchor="t" anchorCtr="0">
            <a:noAutofit/>
          </a:bodyPr>
          <a:lstStyle/>
          <a:p>
            <a:pPr>
              <a:buNone/>
            </a:pPr>
            <a:r>
              <a:rPr lang="en">
                <a:solidFill>
                  <a:srgbClr val="000000"/>
                </a:solidFill>
                <a:latin typeface="Helvetica Neue"/>
                <a:ea typeface="Helvetica Neue"/>
                <a:cs typeface="Helvetica Neue"/>
                <a:sym typeface="Helvetica Neue"/>
              </a:rPr>
              <a:t>by Marina Hendricks, CJE;</a:t>
            </a:r>
            <a:br>
              <a:rPr lang="en">
                <a:solidFill>
                  <a:srgbClr val="000000"/>
                </a:solidFill>
                <a:latin typeface="Helvetica Neue"/>
                <a:ea typeface="Helvetica Neue"/>
                <a:cs typeface="Helvetica Neue"/>
                <a:sym typeface="Helvetica Neue"/>
              </a:rPr>
            </a:br>
            <a:r>
              <a:rPr lang="en">
                <a:solidFill>
                  <a:srgbClr val="000000"/>
                </a:solidFill>
                <a:latin typeface="Helvetica Neue"/>
                <a:ea typeface="Helvetica Neue"/>
                <a:cs typeface="Helvetica Neue"/>
                <a:sym typeface="Helvetica Neue"/>
              </a:rPr>
              <a:t> adapted by Lori Keekley, MJE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Journal</a:t>
            </a:r>
          </a:p>
        </p:txBody>
      </p:sp>
      <p:sp>
        <p:nvSpPr>
          <p:cNvPr id="40" name="Shape 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latin typeface="Helvetica Neue"/>
                <a:ea typeface="Helvetica Neue"/>
                <a:cs typeface="Helvetica Neue"/>
                <a:sym typeface="Helvetica Neue"/>
              </a:rPr>
              <a:t>Think of a time in your in which there were two sides to a story. (Maybe a fight with a sibling.) Please write about the situation. List the other people involved. Did they have a different version of the story?</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latin typeface="Helvetica Neue"/>
                <a:ea typeface="Helvetica Neue"/>
                <a:cs typeface="Helvetica Neue"/>
                <a:sym typeface="Helvetica Neue"/>
              </a:rPr>
              <a:t>We’ve talked previously about free press rights, now we’re going to address some of the decisions they might have to make as an editor and evaluate those decisions based on the goal of practicing fair, balanced and accurate journalism.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latin typeface="Helvetica Neue"/>
                <a:ea typeface="Helvetica Neue"/>
                <a:cs typeface="Helvetica Neue"/>
                <a:sym typeface="Helvetica Neue"/>
              </a:rPr>
              <a:t>Now, look at your journal entry. How many different sides exist for that story?</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You may be asking yourself, how does this relate to journalism?</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Ideas?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Much like you felt in your scenario, sometimes sources or subjects of stories, photos, videos, etc. don’t feel like they have been treated fairly.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Why should this matter?</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The question of the day:</a:t>
            </a:r>
          </a:p>
        </p:txBody>
      </p:sp>
      <p:sp>
        <p:nvSpPr>
          <p:cNvPr id="66" name="Shape 6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Clr>
                <a:schemeClr val="dk2"/>
              </a:buClr>
              <a:buSzPct val="36666"/>
              <a:buFont typeface="Arial"/>
              <a:buNone/>
            </a:pPr>
            <a:r>
              <a:rPr lang="en">
                <a:latin typeface="Helvetica Neue"/>
                <a:ea typeface="Helvetica Neue"/>
                <a:cs typeface="Helvetica Neue"/>
                <a:sym typeface="Helvetica Neue"/>
              </a:rPr>
              <a:t>How do I practice fair, balanced and accurate journalism that is also complete and coherent?</a:t>
            </a:r>
          </a:p>
          <a:p>
            <a:endParaRPr lang="en">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Engagement questions:</a:t>
            </a:r>
          </a:p>
        </p:txBody>
      </p:sp>
      <p:sp>
        <p:nvSpPr>
          <p:cNvPr id="72" name="Shape 7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sources?</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readers?</a:t>
            </a:r>
          </a:p>
          <a:p>
            <a:pPr lvl="0" rtl="0">
              <a:lnSpc>
                <a:spcPct val="115000"/>
              </a:lnSpc>
              <a:buClr>
                <a:schemeClr val="dk2"/>
              </a:buClr>
              <a:buSzPct val="36666"/>
              <a:buFont typeface="Arial"/>
              <a:buNone/>
            </a:pPr>
            <a:r>
              <a:rPr lang="en">
                <a:latin typeface="Helvetica Neue"/>
                <a:ea typeface="Helvetica Neue"/>
                <a:cs typeface="Helvetica Neue"/>
                <a:sym typeface="Helvetica Neue"/>
              </a:rPr>
              <a:t>What do I owe my fellow journalists?</a:t>
            </a:r>
          </a:p>
          <a:p>
            <a:pPr>
              <a:buNone/>
            </a:pPr>
            <a:r>
              <a:rPr lang="en">
                <a:latin typeface="Helvetica Neue"/>
                <a:ea typeface="Helvetica Neue"/>
                <a:cs typeface="Helvetica Neue"/>
                <a:sym typeface="Helvetica Neue"/>
              </a:rPr>
              <a:t>What do we owe our publication? Our school?</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Macintosh PowerPoint</Application>
  <PresentationFormat>On-screen Show (4:3)</PresentationFormat>
  <Paragraphs>56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simple-light</vt:lpstr>
      <vt:lpstr>PowerPoint Presentation</vt:lpstr>
      <vt:lpstr>Practicing fair, balanced and accurate journalism</vt:lpstr>
      <vt:lpstr>Journal</vt:lpstr>
      <vt:lpstr>PowerPoint Presentation</vt:lpstr>
      <vt:lpstr>PowerPoint Presentation</vt:lpstr>
      <vt:lpstr>PowerPoint Presentation</vt:lpstr>
      <vt:lpstr>PowerPoint Presentation</vt:lpstr>
      <vt:lpstr>The question of the day:</vt:lpstr>
      <vt:lpstr>Engagement questions:</vt:lpstr>
      <vt:lpstr>Application</vt:lpstr>
      <vt:lpstr>PowerPoint Presentation</vt:lpstr>
      <vt:lpstr>How to tackle this scenario</vt:lpstr>
      <vt:lpstr>Engagement questions:</vt:lpstr>
      <vt:lpstr>Share your decision</vt:lpstr>
      <vt:lpstr>Scenario twist</vt:lpstr>
      <vt:lpstr>Engagement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Teacher</cp:lastModifiedBy>
  <cp:revision>1</cp:revision>
  <dcterms:modified xsi:type="dcterms:W3CDTF">2018-08-06T14:09:17Z</dcterms:modified>
</cp:coreProperties>
</file>