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17"/>
  </p:notesMasterIdLst>
  <p:sldIdLst>
    <p:sldId id="256" r:id="rId2"/>
    <p:sldId id="257" r:id="rId3"/>
    <p:sldId id="263" r:id="rId4"/>
    <p:sldId id="269" r:id="rId5"/>
    <p:sldId id="265" r:id="rId6"/>
    <p:sldId id="266" r:id="rId7"/>
    <p:sldId id="270" r:id="rId8"/>
    <p:sldId id="267" r:id="rId9"/>
    <p:sldId id="258" r:id="rId10"/>
    <p:sldId id="259" r:id="rId11"/>
    <p:sldId id="260" r:id="rId12"/>
    <p:sldId id="261" r:id="rId13"/>
    <p:sldId id="262" r:id="rId14"/>
    <p:sldId id="264" r:id="rId15"/>
    <p:sldId id="268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746"/>
    <p:restoredTop sz="50000"/>
  </p:normalViewPr>
  <p:slideViewPr>
    <p:cSldViewPr>
      <p:cViewPr varScale="1">
        <p:scale>
          <a:sx n="114" d="100"/>
          <a:sy n="114" d="100"/>
        </p:scale>
        <p:origin x="216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835D23D-A841-4D7A-AE14-C879167F23A0}" type="datetimeFigureOut">
              <a:rPr lang="en-US" altLang="en-US"/>
              <a:pPr/>
              <a:t>2/7/2017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C7BFAEE-D2F7-4B9D-BF22-104A37E717C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9pPr>
          </a:lstStyle>
          <a:p>
            <a:fld id="{FE78FD5D-76ED-4148-B8FE-4C4DAE3C0169}" type="slidenum">
              <a:rPr lang="en-US" altLang="en-US" sz="1200"/>
              <a:pPr/>
              <a:t>5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9pPr>
          </a:lstStyle>
          <a:p>
            <a:fld id="{F8CCA134-FDCA-4ADC-A084-DEDCFB5352DF}" type="slidenum">
              <a:rPr lang="en-US" altLang="en-US" sz="1200"/>
              <a:pPr/>
              <a:t>9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9pPr>
          </a:lstStyle>
          <a:p>
            <a:fld id="{A1BD912D-57F8-4CF5-AD45-3F5A55CED20C}" type="slidenum">
              <a:rPr lang="en-US" altLang="en-US" sz="1200"/>
              <a:pPr/>
              <a:t>10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9pPr>
          </a:lstStyle>
          <a:p>
            <a:fld id="{06DD1B46-6FAB-4E36-8CB6-CE83CFAAE6BA}" type="slidenum">
              <a:rPr lang="en-US" altLang="en-US" sz="1200"/>
              <a:pPr/>
              <a:t>11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9pPr>
          </a:lstStyle>
          <a:p>
            <a:fld id="{18FCB332-072D-4A97-9D99-54C42135E771}" type="slidenum">
              <a:rPr lang="en-US" altLang="en-US" sz="1200"/>
              <a:pPr/>
              <a:t>13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9pPr>
          </a:lstStyle>
          <a:p>
            <a:fld id="{14B58B69-8D8F-4422-B199-284CD1D44AE5}" type="slidenum">
              <a:rPr lang="en-US" altLang="en-US" sz="1200"/>
              <a:pPr/>
              <a:t>14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9pPr>
          </a:lstStyle>
          <a:p>
            <a:fld id="{0793567D-35B4-4C67-B573-4A0782E1AF5F}" type="slidenum">
              <a:rPr lang="en-US" altLang="en-US" sz="1200"/>
              <a:pPr/>
              <a:t>15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ltGray">
          <a:xfrm>
            <a:off x="0" y="0"/>
            <a:ext cx="825500" cy="6858000"/>
          </a:xfrm>
          <a:prstGeom prst="rect">
            <a:avLst/>
          </a:prstGeom>
          <a:solidFill>
            <a:schemeClr val="tx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ltGray">
          <a:xfrm>
            <a:off x="0" y="3543300"/>
            <a:ext cx="3343275" cy="122238"/>
          </a:xfrm>
          <a:prstGeom prst="rect">
            <a:avLst/>
          </a:prstGeom>
          <a:solidFill>
            <a:schemeClr val="bg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143000"/>
          </a:xfrm>
          <a:extLst>
            <a:ext uri="{AF507438-7753-43e0-B8FC-AC1667EBCBE1}"/>
          </a:ex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>
            <a:lvl1pPr marL="0" indent="0" algn="ctr">
              <a:buFont typeface="Monotype Sorts" charset="0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/>
            <a:ext uri="{91240B29-F687-4f45-9708-019B960494DF}"/>
          </a:extLst>
        </p:spPr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/>
            <a:ext uri="{91240B29-F687-4f45-9708-019B960494DF}"/>
          </a:extLst>
        </p:spPr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/>
            <a:ext uri="{91240B29-F687-4f45-9708-019B960494DF}"/>
          </a:extLst>
        </p:spPr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fld id="{A80AD624-38E0-4A10-8A44-2EA7AFBEB6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9713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1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2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0DF91F-9986-4D4C-959A-A8D0BF46C1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0755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00800" y="457200"/>
            <a:ext cx="20574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60198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EB2191-44C4-41E0-A00E-6C26E12049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581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9A9F5F-2839-46CC-876B-24B6D8DCAE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2833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D78319-5ADB-4842-A42F-7C6AF146FA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1227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EBCA4B-DCD8-49D7-B3A6-4151186013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3288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53563-5AD2-41F3-AB62-0F4379CEC2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4806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5909B7-F87A-49FC-84DD-22E0294AEB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2919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24DA94-4834-411D-9C5F-1D3737062C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2956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9CD37E-FE46-426A-88CC-B5DBD4A574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3626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6B5EA4-3774-43E8-9079-F8B8F008BC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6864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endParaRPr lang="en-US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3726BB26-C240-4F6B-81D0-5E4EC8D5E81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gray">
          <a:xfrm>
            <a:off x="0" y="1638300"/>
            <a:ext cx="3343275" cy="122238"/>
          </a:xfrm>
          <a:prstGeom prst="rect">
            <a:avLst/>
          </a:prstGeom>
          <a:solidFill>
            <a:schemeClr val="bg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6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 animBg="1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Monotype Sorts" panose="01010601010101010101" pitchFamily="2" charset="2"/>
        <a:buChar char="n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–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Monotype Sorts" panose="01010601010101010101" pitchFamily="2" charset="2"/>
        <a:buChar char="n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anose="01010601010101010101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charset="0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charset="0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charset="0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charset="0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ea typeface="+mj-ea"/>
              </a:rPr>
              <a:t>Introduction to Ethics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/>
            <a:ext uri="{91240B29-F687-4f45-9708-019B960494DF}"/>
          </a:extLst>
        </p:spPr>
        <p:txBody>
          <a:bodyPr/>
          <a:lstStyle/>
          <a:p>
            <a:pPr>
              <a:defRPr/>
            </a:pPr>
            <a:r>
              <a:rPr lang="en-US" dirty="0">
                <a:ea typeface="+mn-ea"/>
                <a:cs typeface="+mn-cs"/>
              </a:rPr>
              <a:t>Definitions, moral theories </a:t>
            </a:r>
          </a:p>
          <a:p>
            <a:pPr>
              <a:defRPr/>
            </a:pPr>
            <a:r>
              <a:rPr lang="en-US" dirty="0">
                <a:ea typeface="+mn-ea"/>
                <a:cs typeface="+mn-cs"/>
              </a:rPr>
              <a:t>and principles</a:t>
            </a:r>
          </a:p>
          <a:p>
            <a:pPr>
              <a:defRPr/>
            </a:pPr>
            <a:r>
              <a:rPr lang="en-US" sz="2400" dirty="0">
                <a:ea typeface="+mn-ea"/>
                <a:cs typeface="+mn-cs"/>
              </a:rPr>
              <a:t>Presented by Dr. Paul </a:t>
            </a:r>
            <a:r>
              <a:rPr lang="en-US" sz="2400" dirty="0" err="1">
                <a:ea typeface="+mn-ea"/>
                <a:cs typeface="+mn-cs"/>
              </a:rPr>
              <a:t>Voakes</a:t>
            </a:r>
            <a:endParaRPr lang="en-US" sz="2400" dirty="0">
              <a:ea typeface="+mn-ea"/>
              <a:cs typeface="+mn-cs"/>
            </a:endParaRPr>
          </a:p>
          <a:p>
            <a:pPr>
              <a:defRPr/>
            </a:pPr>
            <a:r>
              <a:rPr lang="en-US" sz="2400" dirty="0">
                <a:ea typeface="+mn-ea"/>
                <a:cs typeface="+mn-cs"/>
              </a:rPr>
              <a:t>at CSMA Winter Thaw 2017</a:t>
            </a:r>
          </a:p>
        </p:txBody>
      </p:sp>
      <p:sp>
        <p:nvSpPr>
          <p:cNvPr id="14339" name="TextBox 1"/>
          <p:cNvSpPr txBox="1">
            <a:spLocks noChangeArrowheads="1"/>
          </p:cNvSpPr>
          <p:nvPr/>
        </p:nvSpPr>
        <p:spPr bwMode="auto">
          <a:xfrm>
            <a:off x="-2997200" y="3302000"/>
            <a:ext cx="184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Monotype Sorts" panose="01010601010101010101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Monotype Sorts" panose="01010601010101010101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Monotype Sorts" panose="01010601010101010101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anose="01010601010101010101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anose="01010601010101010101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anose="01010601010101010101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anose="01010601010101010101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400">
              <a:latin typeface="Times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Deontology, cont</a:t>
            </a:r>
            <a:r>
              <a:rPr lang="ja-JP" altLang="en-US"/>
              <a:t>’</a:t>
            </a:r>
            <a:r>
              <a:rPr lang="en-US" altLang="ja-JP"/>
              <a:t>d.</a:t>
            </a:r>
            <a:endParaRPr lang="en-US" alt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Deontologists have ‘duties’</a:t>
            </a:r>
          </a:p>
          <a:p>
            <a:pPr lvl="1"/>
            <a:r>
              <a:rPr lang="en-US" altLang="en-US" dirty="0"/>
              <a:t>Strict duties (prohibitions)</a:t>
            </a:r>
          </a:p>
          <a:p>
            <a:pPr lvl="1"/>
            <a:r>
              <a:rPr lang="en-US" altLang="en-US" dirty="0"/>
              <a:t>Meritorious duties (positive acts)</a:t>
            </a:r>
          </a:p>
          <a:p>
            <a:r>
              <a:rPr lang="en-US" altLang="en-US" dirty="0"/>
              <a:t>Even consequences are irrelevant!</a:t>
            </a:r>
          </a:p>
          <a:p>
            <a:r>
              <a:rPr lang="en-US" altLang="en-US" dirty="0"/>
              <a:t>Categorical imperatives for journalism?</a:t>
            </a:r>
          </a:p>
          <a:p>
            <a:r>
              <a:rPr lang="en-US" altLang="en-US" dirty="0"/>
              <a:t>Advantages of deontology</a:t>
            </a:r>
          </a:p>
          <a:p>
            <a:pPr marL="457200" lvl="1" indent="0">
              <a:buNone/>
            </a:pPr>
            <a:r>
              <a:rPr lang="en-US" altLang="en-US" i="1" dirty="0"/>
              <a:t>A code of ethics! But . . .</a:t>
            </a:r>
          </a:p>
          <a:p>
            <a:r>
              <a:rPr lang="en-US" altLang="en-US" dirty="0"/>
              <a:t>Disadvantages of deontology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+mj-ea"/>
              </a:rPr>
              <a:t>Utilitarianism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A strain of </a:t>
            </a:r>
            <a:r>
              <a:rPr lang="en-US" altLang="en-US" sz="2800" dirty="0" err="1"/>
              <a:t>Consequentialis</a:t>
            </a:r>
            <a:endParaRPr lang="en-US" altLang="en-US" sz="28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Jeremy Bentham, John Stuart Mill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Focuses not on the act itself, but on the likely results of the act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Goal: Result produces the ‘aggregate good’ – the greatest good for the greatest number</a:t>
            </a:r>
          </a:p>
          <a:p>
            <a:pPr lvl="1">
              <a:lnSpc>
                <a:spcPct val="90000"/>
              </a:lnSpc>
            </a:pPr>
            <a:r>
              <a:rPr lang="en-US" altLang="en-US" sz="2000" i="1" dirty="0"/>
              <a:t>And yes, occasionally some must be harmed in order to benefit the many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The important converse: Minimize the harm to those who will probably be harmed</a:t>
            </a:r>
          </a:p>
          <a:p>
            <a:pPr>
              <a:lnSpc>
                <a:spcPct val="90000"/>
              </a:lnSpc>
            </a:pPr>
            <a:endParaRPr lang="en-US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5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0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Utilitarianism cont</a:t>
            </a:r>
            <a:r>
              <a:rPr lang="ja-JP" altLang="en-US"/>
              <a:t>’</a:t>
            </a:r>
            <a:r>
              <a:rPr lang="en-US" altLang="ja-JP"/>
              <a:t>d.</a:t>
            </a:r>
            <a:endParaRPr lang="en-US" alt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charset="2"/>
              <a:buChar char="n"/>
              <a:defRPr/>
            </a:pPr>
            <a:r>
              <a:rPr lang="en-US" altLang="en-US" dirty="0">
                <a:ea typeface="+mn-ea"/>
              </a:rPr>
              <a:t>Hedonism: Is everybody happy?</a:t>
            </a:r>
          </a:p>
          <a:p>
            <a:pPr lvl="1">
              <a:defRPr/>
            </a:pPr>
            <a:r>
              <a:rPr lang="en-US" altLang="en-US" dirty="0">
                <a:ea typeface="+mn-ea"/>
              </a:rPr>
              <a:t>‘Pleasure’ now taken to mean high-order ‘goods: </a:t>
            </a:r>
            <a:r>
              <a:rPr lang="en-US" altLang="en-US" sz="2400" dirty="0">
                <a:ea typeface="+mn-ea"/>
              </a:rPr>
              <a:t>Freedom, justice, knowledge, prosperity</a:t>
            </a:r>
          </a:p>
          <a:p>
            <a:pPr>
              <a:buFont typeface="Monotype Sorts" charset="2"/>
              <a:buChar char="n"/>
              <a:defRPr/>
            </a:pPr>
            <a:r>
              <a:rPr lang="en-US" altLang="en-US" dirty="0">
                <a:ea typeface="+mn-ea"/>
              </a:rPr>
              <a:t>Act Utilitarianism: </a:t>
            </a:r>
            <a:r>
              <a:rPr lang="en-US" altLang="en-US" sz="2400" dirty="0">
                <a:ea typeface="+mn-ea"/>
              </a:rPr>
              <a:t>Stop to analyze likely outcomes of each decision</a:t>
            </a:r>
          </a:p>
          <a:p>
            <a:pPr>
              <a:buFont typeface="Monotype Sorts" charset="2"/>
              <a:buChar char="n"/>
              <a:defRPr/>
            </a:pPr>
            <a:r>
              <a:rPr lang="en-US" altLang="en-US" dirty="0">
                <a:ea typeface="+mn-ea"/>
              </a:rPr>
              <a:t>Utilitarianism is fundamentally more democratic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Utilitarianism, cont</a:t>
            </a:r>
            <a:r>
              <a:rPr lang="ja-JP" altLang="en-US"/>
              <a:t>’</a:t>
            </a:r>
            <a:r>
              <a:rPr lang="en-US" altLang="ja-JP"/>
              <a:t>d.</a:t>
            </a:r>
            <a:endParaRPr lang="en-US" alt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67200"/>
          </a:xfrm>
        </p:spPr>
        <p:txBody>
          <a:bodyPr/>
          <a:lstStyle/>
          <a:p>
            <a:r>
              <a:rPr lang="en-US" altLang="en-US" dirty="0"/>
              <a:t>So how does it work? (back to lying, Robin Hood)</a:t>
            </a:r>
          </a:p>
          <a:p>
            <a:r>
              <a:rPr lang="en-US" altLang="en-US" dirty="0"/>
              <a:t>For Journalism: </a:t>
            </a:r>
            <a:r>
              <a:rPr lang="en-US" altLang="ja-JP" dirty="0"/>
              <a:t>The sharing of important information is a commonly-invoked ‘greater good’</a:t>
            </a:r>
          </a:p>
          <a:p>
            <a:r>
              <a:rPr lang="en-US" altLang="en-US" dirty="0"/>
              <a:t>Advantages? </a:t>
            </a:r>
            <a:r>
              <a:rPr lang="en-US" altLang="en-US" sz="1800" dirty="0"/>
              <a:t>(</a:t>
            </a:r>
            <a:r>
              <a:rPr lang="en-US" altLang="en-US" sz="1800" dirty="0"/>
              <a:t>Crystal Ball’? Judge the intentions of my greater-good forecasting, not the accuracy!)</a:t>
            </a:r>
          </a:p>
          <a:p>
            <a:r>
              <a:rPr lang="en-US" altLang="en-US" dirty="0"/>
              <a:t>Disadvantages? </a:t>
            </a:r>
            <a:r>
              <a:rPr lang="en-US" altLang="en-US" sz="2000" dirty="0"/>
              <a:t>(The Crystal Ball again!)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Hybrids of these two?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Mixed-rule deontology</a:t>
            </a:r>
          </a:p>
          <a:p>
            <a:pPr marL="400050" lvl="1" indent="0">
              <a:buNone/>
            </a:pPr>
            <a:r>
              <a:rPr lang="en-US" altLang="en-US" dirty="0"/>
              <a:t>(e.g. Lying to protect? Robin Hood thievery?)</a:t>
            </a:r>
          </a:p>
          <a:p>
            <a:r>
              <a:rPr lang="en-US" altLang="en-US" dirty="0"/>
              <a:t>Rule Utilitarianism: Know that certain acts tend to consistently produce desirable outcomes</a:t>
            </a:r>
          </a:p>
          <a:p>
            <a:pPr marL="457200" lvl="1" indent="0"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106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A third tried-and-true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>
              <a:buFont typeface="Monotype Sorts" charset="2"/>
              <a:buChar char="n"/>
              <a:defRPr/>
            </a:pPr>
            <a:r>
              <a:rPr lang="en-US" dirty="0">
                <a:ea typeface="+mn-ea"/>
              </a:rPr>
              <a:t>Aristotle’s Golden Mean</a:t>
            </a:r>
          </a:p>
          <a:p>
            <a:pPr>
              <a:buFont typeface="Monotype Sorts" charset="2"/>
              <a:buChar char="n"/>
              <a:defRPr/>
            </a:pPr>
            <a:r>
              <a:rPr lang="en-US" dirty="0">
                <a:ea typeface="+mn-ea"/>
              </a:rPr>
              <a:t>Virtue lies in the ‘moderate middle’ between excess and deficiency</a:t>
            </a:r>
          </a:p>
          <a:p>
            <a:pPr lvl="1">
              <a:defRPr/>
            </a:pPr>
            <a:r>
              <a:rPr lang="en-US" dirty="0">
                <a:ea typeface="+mn-ea"/>
              </a:rPr>
              <a:t>Between stinginess and wastefulness?</a:t>
            </a:r>
          </a:p>
          <a:p>
            <a:pPr lvl="1">
              <a:defRPr/>
            </a:pPr>
            <a:r>
              <a:rPr lang="en-US" dirty="0">
                <a:ea typeface="+mn-ea"/>
              </a:rPr>
              <a:t>Between cowardice and foolhardiness?</a:t>
            </a:r>
          </a:p>
          <a:p>
            <a:pPr lvl="1">
              <a:defRPr/>
            </a:pPr>
            <a:r>
              <a:rPr lang="en-US" dirty="0">
                <a:ea typeface="+mn-ea"/>
              </a:rPr>
              <a:t>Between  bashfulness and shamelessness?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+mj-ea"/>
              </a:rPr>
              <a:t>What is Ethics, anyway?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Three serviceable definitions</a:t>
            </a:r>
          </a:p>
          <a:p>
            <a:pPr>
              <a:lnSpc>
                <a:spcPct val="90000"/>
              </a:lnSpc>
            </a:pPr>
            <a:r>
              <a:rPr lang="en-US" altLang="en-US" sz="2200" dirty="0"/>
              <a:t>(New Oxford American) “Moral principles that govern a person’s or group’s behavior”</a:t>
            </a:r>
          </a:p>
          <a:p>
            <a:pPr>
              <a:lnSpc>
                <a:spcPct val="90000"/>
              </a:lnSpc>
            </a:pPr>
            <a:r>
              <a:rPr lang="en-US" altLang="en-US" sz="2200" dirty="0"/>
              <a:t>(Random House): </a:t>
            </a:r>
            <a:r>
              <a:rPr lang="ja-JP" altLang="en-US" sz="2200" dirty="0"/>
              <a:t>“</a:t>
            </a:r>
            <a:r>
              <a:rPr lang="en-US" altLang="ja-JP" sz="2200" dirty="0"/>
              <a:t>study dealing with values relating to human conduct, with respect to the rightness or wrongness of certain actions . . . And the motives and ends of such actions.</a:t>
            </a:r>
            <a:r>
              <a:rPr lang="ja-JP" altLang="en-US" sz="2200" dirty="0"/>
              <a:t>”</a:t>
            </a:r>
            <a:endParaRPr lang="en-US" altLang="ja-JP" sz="2200" dirty="0"/>
          </a:p>
          <a:p>
            <a:pPr>
              <a:lnSpc>
                <a:spcPct val="90000"/>
              </a:lnSpc>
            </a:pPr>
            <a:r>
              <a:rPr lang="en-US" altLang="en-US" sz="2200" dirty="0"/>
              <a:t>Paul </a:t>
            </a:r>
            <a:r>
              <a:rPr lang="en-US" altLang="en-US" sz="2200" dirty="0" err="1"/>
              <a:t>Voakes</a:t>
            </a:r>
            <a:r>
              <a:rPr lang="en-US" altLang="en-US" sz="2200" dirty="0"/>
              <a:t>: The process of making rational choices between what is morally justifiable and unjustifiable</a:t>
            </a:r>
          </a:p>
          <a:p>
            <a:pPr lvl="1">
              <a:lnSpc>
                <a:spcPct val="90000"/>
              </a:lnSpc>
            </a:pPr>
            <a:endParaRPr lang="en-US" altLang="en-US" sz="1800" dirty="0"/>
          </a:p>
          <a:p>
            <a:pPr lvl="1">
              <a:lnSpc>
                <a:spcPct val="90000"/>
              </a:lnSpc>
            </a:pPr>
            <a:endParaRPr lang="en-US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Ethics Isn’t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It</a:t>
            </a:r>
            <a:r>
              <a:rPr lang="ja-JP" altLang="en-US" sz="2800" dirty="0"/>
              <a:t>’</a:t>
            </a:r>
            <a:r>
              <a:rPr lang="en-US" altLang="ja-JP" sz="2800" dirty="0"/>
              <a:t>s not intuitive – it</a:t>
            </a:r>
            <a:r>
              <a:rPr lang="en-US" altLang="en-US" sz="2800" dirty="0"/>
              <a:t>’</a:t>
            </a:r>
            <a:r>
              <a:rPr lang="en-US" altLang="ja-JP" sz="2800" dirty="0"/>
              <a:t>s deliberate, rational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Good ethical decisions are based on evidence-based reasoning, not gut feelings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We try to </a:t>
            </a:r>
            <a:r>
              <a:rPr lang="ja-JP" altLang="en-US" sz="2800" dirty="0"/>
              <a:t>‘</a:t>
            </a:r>
            <a:r>
              <a:rPr lang="en-US" altLang="ja-JP" sz="2800" dirty="0"/>
              <a:t>do</a:t>
            </a:r>
            <a:r>
              <a:rPr lang="ja-JP" altLang="en-US" sz="2800" dirty="0"/>
              <a:t>’</a:t>
            </a:r>
            <a:r>
              <a:rPr lang="en-US" altLang="ja-JP" sz="2800" dirty="0"/>
              <a:t> ethics, not </a:t>
            </a:r>
            <a:r>
              <a:rPr lang="ja-JP" altLang="en-US" sz="2800" dirty="0"/>
              <a:t>‘</a:t>
            </a:r>
            <a:r>
              <a:rPr lang="en-US" altLang="ja-JP" sz="2800" dirty="0"/>
              <a:t>have</a:t>
            </a:r>
            <a:r>
              <a:rPr lang="ja-JP" altLang="en-US" sz="2800" dirty="0"/>
              <a:t>’</a:t>
            </a:r>
            <a:r>
              <a:rPr lang="en-US" altLang="ja-JP" sz="2800" dirty="0"/>
              <a:t> ethics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A code of ethics is NOT a legal code</a:t>
            </a:r>
          </a:p>
          <a:p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Ethics Isn’t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Ethics is not the same as </a:t>
            </a:r>
            <a:r>
              <a:rPr lang="ja-JP" altLang="en-US" sz="2800" dirty="0"/>
              <a:t>‘</a:t>
            </a:r>
            <a:r>
              <a:rPr lang="en-US" altLang="ja-JP" sz="2800" dirty="0"/>
              <a:t>morals</a:t>
            </a:r>
            <a:r>
              <a:rPr lang="ja-JP" altLang="en-US" sz="2800" dirty="0"/>
              <a:t>’</a:t>
            </a:r>
            <a:endParaRPr lang="en-US" altLang="ja-JP" sz="2800" dirty="0"/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Morality: a set of beliefs one embraces, to provide the basis for right/wrong, good/bad distinctions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Ethics brings morality into real-life dilemmas*, concluding with ‘what ought to be done’</a:t>
            </a:r>
          </a:p>
          <a:p>
            <a:pPr lvl="1">
              <a:lnSpc>
                <a:spcPct val="90000"/>
              </a:lnSpc>
            </a:pPr>
            <a:endParaRPr lang="en-US" altLang="en-US" sz="2400" dirty="0"/>
          </a:p>
          <a:p>
            <a:pPr marL="457200" lvl="1" indent="0">
              <a:lnSpc>
                <a:spcPct val="90000"/>
              </a:lnSpc>
              <a:buNone/>
            </a:pPr>
            <a:r>
              <a:rPr lang="en-US" altLang="en-US" sz="2000" dirty="0"/>
              <a:t>*Why are they dilemmas? Because two or more moral values are in conflict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28772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5344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So, what’s the correct answer?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Usually, multiple justifiable decisions</a:t>
            </a:r>
          </a:p>
          <a:p>
            <a:r>
              <a:rPr lang="en-US" altLang="en-US"/>
              <a:t>Let’s teach tools for ethical reasoning, not simply do’s and don’t’s</a:t>
            </a:r>
          </a:p>
          <a:p>
            <a:r>
              <a:rPr lang="en-US" altLang="en-US"/>
              <a:t>Each situation is different, to be sure</a:t>
            </a:r>
          </a:p>
          <a:p>
            <a:pPr lvl="1"/>
            <a:r>
              <a:rPr lang="en-US" altLang="en-US"/>
              <a:t>But our system of thinking about ‘doing the right thing’ should be consistent</a:t>
            </a:r>
          </a:p>
          <a:p>
            <a:pPr lvl="1"/>
            <a:r>
              <a:rPr lang="en-US" altLang="en-US"/>
              <a:t>And beyond journalism: It doesn’t hurt to be able to apply the tools to ‘teen life’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76200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Let’s not confuse</a:t>
            </a:r>
            <a:br>
              <a:rPr lang="en-US" dirty="0">
                <a:ea typeface="+mj-ea"/>
              </a:rPr>
            </a:br>
            <a:r>
              <a:rPr lang="en-US" dirty="0">
                <a:ea typeface="+mj-ea"/>
              </a:rPr>
              <a:t> Law and Ethics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495800"/>
          </a:xfrm>
        </p:spPr>
        <p:txBody>
          <a:bodyPr/>
          <a:lstStyle/>
          <a:p>
            <a:r>
              <a:rPr lang="en-US" altLang="en-US" dirty="0"/>
              <a:t>Law</a:t>
            </a:r>
          </a:p>
          <a:p>
            <a:pPr lvl="1"/>
            <a:r>
              <a:rPr lang="en-US" altLang="en-US" dirty="0"/>
              <a:t>Rights, requirements, prohibitions that are enforceable by government</a:t>
            </a:r>
          </a:p>
          <a:p>
            <a:pPr lvl="1"/>
            <a:r>
              <a:rPr lang="en-US" altLang="en-US" dirty="0"/>
              <a:t>‘Must,’ ‘must not,’ ‘can,’ ‘cannot . . .’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76200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Let’s not confuse</a:t>
            </a:r>
            <a:br>
              <a:rPr lang="en-US" dirty="0">
                <a:ea typeface="+mj-ea"/>
              </a:rPr>
            </a:br>
            <a:r>
              <a:rPr lang="en-US" dirty="0">
                <a:ea typeface="+mj-ea"/>
              </a:rPr>
              <a:t> Law and Ethics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495800"/>
          </a:xfrm>
        </p:spPr>
        <p:txBody>
          <a:bodyPr/>
          <a:lstStyle/>
          <a:p>
            <a:r>
              <a:rPr lang="en-US" altLang="en-US" dirty="0"/>
              <a:t>Ethics</a:t>
            </a:r>
          </a:p>
          <a:p>
            <a:pPr lvl="1"/>
            <a:r>
              <a:rPr lang="en-US" altLang="en-US" dirty="0"/>
              <a:t>Seeking morally justifiable behaviors</a:t>
            </a:r>
          </a:p>
          <a:p>
            <a:pPr lvl="1"/>
            <a:r>
              <a:rPr lang="en-US" altLang="en-US" dirty="0"/>
              <a:t>‘Ought,’ ‘ought not’</a:t>
            </a:r>
          </a:p>
          <a:p>
            <a:pPr lvl="1"/>
            <a:r>
              <a:rPr lang="en-US" altLang="en-US" dirty="0"/>
              <a:t>In an ethical dilemma, don’t stop once you’ve discovered what the law says</a:t>
            </a:r>
          </a:p>
          <a:p>
            <a:pPr marL="914400" lvl="2" indent="0">
              <a:buNone/>
            </a:pPr>
            <a:endParaRPr lang="en-US" altLang="en-US" dirty="0"/>
          </a:p>
          <a:p>
            <a:pPr marL="914400" lvl="2" indent="0">
              <a:buNone/>
            </a:pPr>
            <a:r>
              <a:rPr lang="en-US" altLang="en-US" i="1" dirty="0"/>
              <a:t>‘It’s OK legally, but is it ethical?’</a:t>
            </a:r>
          </a:p>
        </p:txBody>
      </p:sp>
    </p:spTree>
    <p:extLst>
      <p:ext uri="{BB962C8B-B14F-4D97-AF65-F5344CB8AC3E}">
        <p14:creationId xmlns:p14="http://schemas.microsoft.com/office/powerpoint/2010/main" val="537354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Why moral principles?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4114800"/>
          </a:xfrm>
        </p:spPr>
        <p:txBody>
          <a:bodyPr/>
          <a:lstStyle/>
          <a:p>
            <a:pPr>
              <a:buFont typeface="Monotype Sorts" charset="2"/>
              <a:buChar char="n"/>
              <a:defRPr/>
            </a:pPr>
            <a:r>
              <a:rPr lang="en-US" dirty="0">
                <a:ea typeface="+mn-ea"/>
              </a:rPr>
              <a:t>Certain principles have withstood decades</a:t>
            </a:r>
            <a:r>
              <a:rPr lang="en-US" dirty="0"/>
              <a:t> – </a:t>
            </a:r>
            <a:r>
              <a:rPr lang="en-US" dirty="0">
                <a:ea typeface="+mn-ea"/>
              </a:rPr>
              <a:t>centuries</a:t>
            </a:r>
            <a:r>
              <a:rPr lang="en-US" dirty="0"/>
              <a:t> – </a:t>
            </a:r>
            <a:r>
              <a:rPr lang="en-US" dirty="0">
                <a:ea typeface="+mn-ea"/>
              </a:rPr>
              <a:t>of scrutiny</a:t>
            </a:r>
          </a:p>
          <a:p>
            <a:pPr>
              <a:buFont typeface="Monotype Sorts" charset="2"/>
              <a:buChar char="n"/>
              <a:defRPr/>
            </a:pPr>
            <a:r>
              <a:rPr lang="en-US" dirty="0">
                <a:ea typeface="+mn-ea"/>
              </a:rPr>
              <a:t>Principles underlie – and help justify</a:t>
            </a:r>
            <a:r>
              <a:rPr lang="en-US" dirty="0"/>
              <a:t> – </a:t>
            </a:r>
            <a:r>
              <a:rPr lang="en-US" dirty="0">
                <a:ea typeface="+mn-ea"/>
              </a:rPr>
              <a:t> the ethical decisions we must make</a:t>
            </a:r>
          </a:p>
          <a:p>
            <a:pPr>
              <a:buFont typeface="Monotype Sorts" charset="2"/>
              <a:buChar char="n"/>
              <a:defRPr/>
            </a:pPr>
            <a:r>
              <a:rPr lang="en-US" dirty="0">
                <a:ea typeface="+mn-ea"/>
              </a:rPr>
              <a:t>Principles provide continuity</a:t>
            </a:r>
          </a:p>
          <a:p>
            <a:pPr lvl="1">
              <a:defRPr/>
            </a:pPr>
            <a:r>
              <a:rPr lang="en-US" sz="2000" dirty="0">
                <a:ea typeface="+mn-ea"/>
              </a:rPr>
              <a:t>In one person’s job</a:t>
            </a:r>
          </a:p>
          <a:p>
            <a:pPr lvl="1">
              <a:defRPr/>
            </a:pPr>
            <a:r>
              <a:rPr lang="en-US" sz="2000" dirty="0">
                <a:ea typeface="+mn-ea"/>
              </a:rPr>
              <a:t>Throughout one person’s life</a:t>
            </a:r>
          </a:p>
          <a:p>
            <a:pPr lvl="1">
              <a:defRPr/>
            </a:pPr>
            <a:r>
              <a:rPr lang="en-US" sz="2000" dirty="0">
                <a:ea typeface="+mn-ea"/>
              </a:rPr>
              <a:t>Through an organization’s life</a:t>
            </a:r>
          </a:p>
          <a:p>
            <a:pPr lvl="1">
              <a:defRPr/>
            </a:pPr>
            <a:r>
              <a:rPr lang="en-US" sz="2000" dirty="0">
                <a:ea typeface="+mn-ea"/>
              </a:rPr>
              <a:t>Throughout a culture or society</a:t>
            </a:r>
          </a:p>
          <a:p>
            <a:pPr marL="457200" lvl="1" indent="0">
              <a:buFontTx/>
              <a:buNone/>
              <a:defRPr/>
            </a:pPr>
            <a:r>
              <a:rPr lang="en-US" dirty="0">
                <a:ea typeface="+mn-ea"/>
              </a:rPr>
              <a:t>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+mj-ea"/>
              </a:rPr>
              <a:t>The great moral theories:</a:t>
            </a:r>
            <a:br>
              <a:rPr lang="en-US" altLang="en-US">
                <a:ea typeface="+mj-ea"/>
              </a:rPr>
            </a:br>
            <a:r>
              <a:rPr lang="en-US" altLang="en-US">
                <a:ea typeface="+mj-ea"/>
              </a:rPr>
              <a:t>Deontology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The Categorical Imperative</a:t>
            </a:r>
          </a:p>
          <a:p>
            <a:pPr lvl="1"/>
            <a:r>
              <a:rPr lang="en-US" altLang="en-US" dirty="0"/>
              <a:t>Immanuel Kant </a:t>
            </a:r>
          </a:p>
          <a:p>
            <a:pPr lvl="1"/>
            <a:r>
              <a:rPr lang="en-US" altLang="en-US" dirty="0"/>
              <a:t>Embrace any moral rule that should be applied universally</a:t>
            </a:r>
          </a:p>
          <a:p>
            <a:pPr lvl="1"/>
            <a:r>
              <a:rPr lang="en-US" altLang="en-US" dirty="0"/>
              <a:t>A moral rule NOT subject to conditions or special circumstances (examples?)</a:t>
            </a:r>
          </a:p>
          <a:p>
            <a:pPr lvl="1"/>
            <a:r>
              <a:rPr lang="en-US" altLang="en-US" dirty="0"/>
              <a:t>And . . . human beings are never treated as a means to an end, but as the </a:t>
            </a:r>
            <a:r>
              <a:rPr lang="ja-JP" altLang="en-US" dirty="0"/>
              <a:t>“</a:t>
            </a:r>
            <a:r>
              <a:rPr lang="en-US" altLang="ja-JP" dirty="0"/>
              <a:t>end,</a:t>
            </a:r>
            <a:r>
              <a:rPr lang="ja-JP" altLang="en-US" dirty="0"/>
              <a:t>”</a:t>
            </a:r>
            <a:r>
              <a:rPr lang="en-US" altLang="ja-JP" dirty="0"/>
              <a:t> in and of themselves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theme/theme1.xml><?xml version="1.0" encoding="utf-8"?>
<a:theme xmlns:a="http://schemas.openxmlformats.org/drawingml/2006/main" name="Whirlpool">
  <a:themeElements>
    <a:clrScheme name="Whirlpool 1">
      <a:dk1>
        <a:srgbClr val="000066"/>
      </a:dk1>
      <a:lt1>
        <a:srgbClr val="CCECFF"/>
      </a:lt1>
      <a:dk2>
        <a:srgbClr val="0000CC"/>
      </a:dk2>
      <a:lt2>
        <a:srgbClr val="CCFFFF"/>
      </a:lt2>
      <a:accent1>
        <a:srgbClr val="CC99FF"/>
      </a:accent1>
      <a:accent2>
        <a:srgbClr val="9999FF"/>
      </a:accent2>
      <a:accent3>
        <a:srgbClr val="AAAAE2"/>
      </a:accent3>
      <a:accent4>
        <a:srgbClr val="AEC9DA"/>
      </a:accent4>
      <a:accent5>
        <a:srgbClr val="E2CAFF"/>
      </a:accent5>
      <a:accent6>
        <a:srgbClr val="8A8AE7"/>
      </a:accent6>
      <a:hlink>
        <a:srgbClr val="99CCFF"/>
      </a:hlink>
      <a:folHlink>
        <a:srgbClr val="0066FF"/>
      </a:folHlink>
    </a:clrScheme>
    <a:fontScheme name="Whirlpoo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Whirlpool 1">
        <a:dk1>
          <a:srgbClr val="000066"/>
        </a:dk1>
        <a:lt1>
          <a:srgbClr val="CCECFF"/>
        </a:lt1>
        <a:dk2>
          <a:srgbClr val="0000CC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AAAAE2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rlpool 2">
        <a:dk1>
          <a:srgbClr val="000066"/>
        </a:dk1>
        <a:lt1>
          <a:srgbClr val="CCECFF"/>
        </a:lt1>
        <a:dk2>
          <a:srgbClr val="6699FF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B8CAFF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rlpoo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HD:Microsoft Office 98:Templates:Presentation Designs:Whirlpool</Template>
  <TotalTime>18</TotalTime>
  <Words>749</Words>
  <Application>Microsoft Office PowerPoint</Application>
  <PresentationFormat>On-screen Show (4:3)</PresentationFormat>
  <Paragraphs>96</Paragraphs>
  <Slides>15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ＭＳ Ｐゴシック</vt:lpstr>
      <vt:lpstr>ＭＳ Ｐゴシック</vt:lpstr>
      <vt:lpstr>Arial</vt:lpstr>
      <vt:lpstr>Calibri</vt:lpstr>
      <vt:lpstr>Monotype Sorts</vt:lpstr>
      <vt:lpstr>Times</vt:lpstr>
      <vt:lpstr>Whirlpool</vt:lpstr>
      <vt:lpstr>Introduction to Ethics</vt:lpstr>
      <vt:lpstr>What is Ethics, anyway?</vt:lpstr>
      <vt:lpstr>What Ethics Isn’t</vt:lpstr>
      <vt:lpstr>What Ethics Isn’t</vt:lpstr>
      <vt:lpstr>So, what’s the correct answer?</vt:lpstr>
      <vt:lpstr>Let’s not confuse  Law and Ethics</vt:lpstr>
      <vt:lpstr>Let’s not confuse  Law and Ethics</vt:lpstr>
      <vt:lpstr>Why moral principles?</vt:lpstr>
      <vt:lpstr>The great moral theories: Deontology</vt:lpstr>
      <vt:lpstr>Deontology, cont’d.</vt:lpstr>
      <vt:lpstr>Utilitarianism</vt:lpstr>
      <vt:lpstr>Utilitarianism cont’d.</vt:lpstr>
      <vt:lpstr>Utilitarianism, cont’d.</vt:lpstr>
      <vt:lpstr>Hybrids of these two?</vt:lpstr>
      <vt:lpstr>A third tried-and-true approach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Ethics</dc:title>
  <dc:creator>Paul Voakes</dc:creator>
  <cp:lastModifiedBy>Jack Kennedy</cp:lastModifiedBy>
  <cp:revision>4</cp:revision>
  <dcterms:created xsi:type="dcterms:W3CDTF">2017-01-25T19:09:01Z</dcterms:created>
  <dcterms:modified xsi:type="dcterms:W3CDTF">2017-02-07T15:45:42Z</dcterms:modified>
</cp:coreProperties>
</file>